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389" r:id="rId3"/>
    <p:sldId id="356" r:id="rId4"/>
    <p:sldId id="381" r:id="rId5"/>
    <p:sldId id="382" r:id="rId6"/>
    <p:sldId id="384" r:id="rId7"/>
    <p:sldId id="391" r:id="rId8"/>
    <p:sldId id="385" r:id="rId9"/>
    <p:sldId id="386" r:id="rId10"/>
    <p:sldId id="387" r:id="rId11"/>
    <p:sldId id="390" r:id="rId12"/>
    <p:sldId id="388" r:id="rId13"/>
    <p:sldId id="31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39"/>
    <a:srgbClr val="FF3399"/>
    <a:srgbClr val="FFD1D1"/>
    <a:srgbClr val="4322CE"/>
    <a:srgbClr val="D1F3FF"/>
    <a:srgbClr val="FC9228"/>
    <a:srgbClr val="EC20B2"/>
    <a:srgbClr val="14ADC2"/>
    <a:srgbClr val="D6006B"/>
    <a:srgbClr val="F177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29" autoAdjust="0"/>
  </p:normalViewPr>
  <p:slideViewPr>
    <p:cSldViewPr>
      <p:cViewPr>
        <p:scale>
          <a:sx n="100" d="100"/>
          <a:sy n="100" d="100"/>
        </p:scale>
        <p:origin x="-72" y="-108"/>
      </p:cViewPr>
      <p:guideLst>
        <p:guide orient="horz" pos="2160"/>
        <p:guide pos="2880"/>
      </p:guideLst>
    </p:cSldViewPr>
  </p:slideViewPr>
  <p:notesTextViewPr>
    <p:cViewPr>
      <p:scale>
        <a:sx n="1" d="1"/>
        <a:sy n="1" d="1"/>
      </p:scale>
      <p:origin x="0" y="0"/>
    </p:cViewPr>
  </p:notesTextViewPr>
  <p:sorterViewPr>
    <p:cViewPr>
      <p:scale>
        <a:sx n="100" d="100"/>
        <a:sy n="100" d="100"/>
      </p:scale>
      <p:origin x="0" y="19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C952F-88D9-4BED-BC73-A94EB9AB6D73}" type="datetimeFigureOut">
              <a:rPr lang="en-US" smtClean="0"/>
              <a:t>10/8/2016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F59E40-16CC-4B3E-9A18-FA9EF995D266}" type="slidenum">
              <a:rPr lang="en-US" smtClean="0"/>
              <a:t>‹#›</a:t>
            </a:fld>
            <a:endParaRPr lang="en-US"/>
          </a:p>
        </p:txBody>
      </p:sp>
    </p:spTree>
    <p:extLst>
      <p:ext uri="{BB962C8B-B14F-4D97-AF65-F5344CB8AC3E}">
        <p14:creationId xmlns:p14="http://schemas.microsoft.com/office/powerpoint/2010/main" val="2899676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82566-58EF-48BE-BF82-8CEA42AE3053}" type="slidenum">
              <a:rPr lang="en-US"/>
              <a:pPr/>
              <a:t>3</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82566-58EF-48BE-BF82-8CEA42AE3053}" type="slidenum">
              <a:rPr lang="en-US"/>
              <a:pPr/>
              <a:t>12</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82566-58EF-48BE-BF82-8CEA42AE3053}" type="slidenum">
              <a:rPr lang="en-US"/>
              <a:pPr/>
              <a:t>4</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82566-58EF-48BE-BF82-8CEA42AE3053}" type="slidenum">
              <a:rPr lang="en-US"/>
              <a:pPr/>
              <a:t>5</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82566-58EF-48BE-BF82-8CEA42AE3053}" type="slidenum">
              <a:rPr lang="en-US"/>
              <a:pPr/>
              <a:t>6</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82566-58EF-48BE-BF82-8CEA42AE3053}" type="slidenum">
              <a:rPr lang="en-US"/>
              <a:pPr/>
              <a:t>7</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82566-58EF-48BE-BF82-8CEA42AE3053}" type="slidenum">
              <a:rPr lang="en-US"/>
              <a:pPr/>
              <a:t>8</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82566-58EF-48BE-BF82-8CEA42AE3053}" type="slidenum">
              <a:rPr lang="en-US"/>
              <a:pPr/>
              <a:t>9</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82566-58EF-48BE-BF82-8CEA42AE3053}" type="slidenum">
              <a:rPr lang="en-US"/>
              <a:pPr/>
              <a:t>10</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82566-58EF-48BE-BF82-8CEA42AE3053}" type="slidenum">
              <a:rPr lang="en-US"/>
              <a:pPr/>
              <a:t>11</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4E9ACC4C-8F0E-423C-A9ED-58DAFA79BD30}"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9ACC4C-8F0E-423C-A9ED-58DAFA79BD3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9ACC4C-8F0E-423C-A9ED-58DAFA79BD3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9ACC4C-8F0E-423C-A9ED-58DAFA79BD3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4E9ACC4C-8F0E-423C-A9ED-58DAFA79BD30}"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9ACC4C-8F0E-423C-A9ED-58DAFA79BD3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E9ACC4C-8F0E-423C-A9ED-58DAFA79BD3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E9ACC4C-8F0E-423C-A9ED-58DAFA79BD3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E9ACC4C-8F0E-423C-A9ED-58DAFA79BD3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9ACC4C-8F0E-423C-A9ED-58DAFA79BD30}"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052AA0-5D8A-4375-A5AA-05EB8BA8B79E}" type="datetimeFigureOut">
              <a:rPr lang="en-US" smtClean="0"/>
              <a:t>10/8/2016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9ACC4C-8F0E-423C-A9ED-58DAFA79BD3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9052AA0-5D8A-4375-A5AA-05EB8BA8B79E}" type="datetimeFigureOut">
              <a:rPr lang="en-US" smtClean="0"/>
              <a:t>10/8/2016</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E9ACC4C-8F0E-423C-A9ED-58DAFA79BD30}"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2209800"/>
            <a:ext cx="5424487" cy="838327"/>
          </a:xfrm>
        </p:spPr>
        <p:txBody>
          <a:bodyPr anchor="t">
            <a:normAutofit fontScale="90000"/>
          </a:bodyPr>
          <a:lstStyle/>
          <a:p>
            <a:r>
              <a:rPr lang="en-US" sz="4000" dirty="0" smtClean="0"/>
              <a:t>Application Vendor Tool Kit</a:t>
            </a:r>
            <a:endParaRPr lang="en-US" sz="4000" dirty="0"/>
          </a:p>
        </p:txBody>
      </p:sp>
      <p:sp>
        <p:nvSpPr>
          <p:cNvPr id="3" name="Subtitle 2"/>
          <p:cNvSpPr>
            <a:spLocks noGrp="1"/>
          </p:cNvSpPr>
          <p:nvPr>
            <p:ph type="subTitle" idx="1"/>
          </p:nvPr>
        </p:nvSpPr>
        <p:spPr>
          <a:xfrm>
            <a:off x="1905000" y="4343400"/>
            <a:ext cx="5562600" cy="1600200"/>
          </a:xfrm>
        </p:spPr>
        <p:txBody>
          <a:bodyPr>
            <a:normAutofit fontScale="92500" lnSpcReduction="20000"/>
          </a:bodyPr>
          <a:lstStyle/>
          <a:p>
            <a:r>
              <a:rPr lang="en-AU" sz="3600" dirty="0" smtClean="0">
                <a:latin typeface="Verdana" pitchFamily="34" charset="0"/>
              </a:rPr>
              <a:t>Outstanding Output</a:t>
            </a:r>
          </a:p>
          <a:p>
            <a:r>
              <a:rPr lang="en-AU" sz="3600" dirty="0">
                <a:latin typeface="Verdana" pitchFamily="34" charset="0"/>
              </a:rPr>
              <a:t>w</a:t>
            </a:r>
            <a:r>
              <a:rPr lang="en-AU" sz="3600" dirty="0" smtClean="0">
                <a:latin typeface="Verdana" pitchFamily="34" charset="0"/>
              </a:rPr>
              <a:t>ith </a:t>
            </a:r>
          </a:p>
          <a:p>
            <a:r>
              <a:rPr lang="en-AU" sz="3600" dirty="0" smtClean="0">
                <a:latin typeface="Verdana" pitchFamily="34" charset="0"/>
              </a:rPr>
              <a:t>Minimum Effort</a:t>
            </a:r>
            <a:endParaRPr lang="en-US" sz="3600" dirty="0" smtClean="0">
              <a:latin typeface="Verdana" pitchFamily="34" charset="0"/>
            </a:endParaRPr>
          </a:p>
          <a:p>
            <a:endParaRPr lang="en-US" dirty="0">
              <a:latin typeface="Verdana"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462" y="380873"/>
            <a:ext cx="5534025" cy="1409700"/>
          </a:xfrm>
          <a:prstGeom prst="rect">
            <a:avLst/>
          </a:prstGeom>
        </p:spPr>
      </p:pic>
    </p:spTree>
    <p:extLst>
      <p:ext uri="{BB962C8B-B14F-4D97-AF65-F5344CB8AC3E}">
        <p14:creationId xmlns:p14="http://schemas.microsoft.com/office/powerpoint/2010/main" val="3059835544"/>
      </p:ext>
    </p:extLst>
  </p:cSld>
  <p:clrMapOvr>
    <a:masterClrMapping/>
  </p:clrMapOvr>
  <mc:AlternateContent xmlns:mc="http://schemas.openxmlformats.org/markup-compatibility/2006">
    <mc:Choice xmlns:p14="http://schemas.microsoft.com/office/powerpoint/2010/main" Requires="p14">
      <p:transition spd="slow" p14:dur="2000" advTm="4324"/>
    </mc:Choice>
    <mc:Fallback>
      <p:transition spd="slow" advTm="4324"/>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143000"/>
            <a:ext cx="8839200" cy="5404556"/>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pPr>
            <a:endParaRPr lang="en-AU" sz="24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FormTrap includes a Quick Data Entry </a:t>
            </a:r>
            <a:r>
              <a:rPr lang="en-AU" sz="2200" dirty="0" smtClean="0">
                <a:solidFill>
                  <a:srgbClr val="FFFF00"/>
                </a:solidFill>
                <a:latin typeface="Verdana" pitchFamily="34" charset="0"/>
                <a:ea typeface="Verdana" pitchFamily="34" charset="0"/>
                <a:cs typeface="Verdana" pitchFamily="34" charset="0"/>
              </a:rPr>
              <a:t>function</a:t>
            </a:r>
            <a:endParaRPr lang="en-AU" sz="2200" b="1" dirty="0" smtClean="0">
              <a:solidFill>
                <a:srgbClr val="FFFF00"/>
              </a:solidFill>
              <a:latin typeface="Verdana" pitchFamily="34" charset="0"/>
              <a:ea typeface="Verdana" pitchFamily="34" charset="0"/>
              <a:cs typeface="Verdana" pitchFamily="34" charset="0"/>
            </a:endParaRP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lvl="1">
              <a:spcBef>
                <a:spcPct val="20000"/>
              </a:spcBef>
            </a:pPr>
            <a:r>
              <a:rPr lang="en-AU" sz="2200" dirty="0" smtClean="0">
                <a:solidFill>
                  <a:srgbClr val="FFFF00"/>
                </a:solidFill>
                <a:latin typeface="Verdana" pitchFamily="34" charset="0"/>
                <a:ea typeface="Verdana" pitchFamily="34" charset="0"/>
                <a:cs typeface="Verdana" pitchFamily="34" charset="0"/>
              </a:rPr>
              <a:t>This automatically generates FormTrap XML input, indistinguishable from any other FormTrap input, while also standing alone generating FormTrap PDF forms.</a:t>
            </a:r>
          </a:p>
          <a:p>
            <a:pPr lvl="1">
              <a:spcBef>
                <a:spcPct val="20000"/>
              </a:spcBef>
            </a:pPr>
            <a:endParaRPr lang="en-AU" sz="2200" dirty="0">
              <a:solidFill>
                <a:srgbClr val="FFFF00"/>
              </a:solidFill>
              <a:latin typeface="Verdana" pitchFamily="34" charset="0"/>
              <a:ea typeface="Verdana" pitchFamily="34" charset="0"/>
              <a:cs typeface="Verdana" pitchFamily="34" charset="0"/>
            </a:endParaRPr>
          </a:p>
          <a:p>
            <a:pPr lvl="1">
              <a:spcBef>
                <a:spcPct val="20000"/>
              </a:spcBef>
            </a:pPr>
            <a:r>
              <a:rPr lang="en-AU" sz="2200" dirty="0" smtClean="0">
                <a:solidFill>
                  <a:srgbClr val="FFFF00"/>
                </a:solidFill>
                <a:latin typeface="Verdana" pitchFamily="34" charset="0"/>
                <a:ea typeface="Verdana" pitchFamily="34" charset="0"/>
                <a:cs typeface="Verdana" pitchFamily="34" charset="0"/>
              </a:rPr>
              <a:t>This is outstanding for quick testing for a component user, one seat is included in the trial package, additional may be purchased at </a:t>
            </a:r>
            <a:r>
              <a:rPr lang="en-AU" sz="2200" b="1" dirty="0" smtClean="0">
                <a:solidFill>
                  <a:srgbClr val="007E39"/>
                </a:solidFill>
                <a:latin typeface="Verdana" pitchFamily="34" charset="0"/>
                <a:ea typeface="Verdana" pitchFamily="34" charset="0"/>
                <a:cs typeface="Verdana" pitchFamily="34" charset="0"/>
              </a:rPr>
              <a:t>$100 per computer per year</a:t>
            </a:r>
            <a:r>
              <a:rPr lang="en-AU" sz="2200" dirty="0" smtClean="0">
                <a:solidFill>
                  <a:srgbClr val="FFFF00"/>
                </a:solidFill>
                <a:latin typeface="Verdana" pitchFamily="34" charset="0"/>
                <a:ea typeface="Verdana" pitchFamily="34" charset="0"/>
                <a:cs typeface="Verdana" pitchFamily="34" charset="0"/>
              </a:rPr>
              <a:t>.  You may want to build systems that use QDE.  </a:t>
            </a:r>
            <a:endParaRPr lang="en-AU" sz="2200" b="1" dirty="0" smtClean="0">
              <a:solidFill>
                <a:srgbClr val="FFFF00"/>
              </a:solidFill>
              <a:latin typeface="Verdana" pitchFamily="34" charset="0"/>
              <a:ea typeface="Verdana" pitchFamily="34" charset="0"/>
              <a:cs typeface="Verdana" pitchFamily="34" charset="0"/>
            </a:endParaRP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FormTrap has other components that are not shown here,</a:t>
            </a:r>
          </a:p>
          <a:p>
            <a:pPr>
              <a:spcBef>
                <a:spcPct val="20000"/>
              </a:spcBef>
            </a:pPr>
            <a:r>
              <a:rPr lang="en-AU" sz="2200" dirty="0" smtClean="0">
                <a:solidFill>
                  <a:srgbClr val="FFFF00"/>
                </a:solidFill>
                <a:latin typeface="Verdana" pitchFamily="34" charset="0"/>
                <a:ea typeface="Verdana" pitchFamily="34" charset="0"/>
                <a:cs typeface="Verdana" pitchFamily="34" charset="0"/>
              </a:rPr>
              <a:t>ASK if </a:t>
            </a:r>
            <a:r>
              <a:rPr lang="en-AU" sz="2200" dirty="0" smtClean="0">
                <a:solidFill>
                  <a:srgbClr val="FFFF00"/>
                </a:solidFill>
                <a:latin typeface="Verdana" pitchFamily="34" charset="0"/>
                <a:ea typeface="Verdana" pitchFamily="34" charset="0"/>
                <a:cs typeface="Verdana" pitchFamily="34" charset="0"/>
              </a:rPr>
              <a:t>you </a:t>
            </a:r>
            <a:r>
              <a:rPr lang="en-AU" sz="2200" dirty="0" smtClean="0">
                <a:solidFill>
                  <a:srgbClr val="FFFF00"/>
                </a:solidFill>
                <a:latin typeface="Verdana" pitchFamily="34" charset="0"/>
                <a:ea typeface="Verdana" pitchFamily="34" charset="0"/>
                <a:cs typeface="Verdana" pitchFamily="34" charset="0"/>
              </a:rPr>
              <a:t>are interested.</a:t>
            </a:r>
            <a:endParaRPr lang="en-US" sz="2200" dirty="0">
              <a:solidFill>
                <a:srgbClr val="FFFF00"/>
              </a:solidFill>
              <a:latin typeface="Verdana" pitchFamily="34" charset="0"/>
              <a:ea typeface="Verdana" pitchFamily="34" charset="0"/>
              <a:cs typeface="Verdana" pitchFamily="34" charset="0"/>
            </a:endParaRPr>
          </a:p>
        </p:txBody>
      </p:sp>
      <p:sp>
        <p:nvSpPr>
          <p:cNvPr id="3" name="Rectangle 2"/>
          <p:cNvSpPr>
            <a:spLocks noChangeArrowheads="1"/>
          </p:cNvSpPr>
          <p:nvPr/>
        </p:nvSpPr>
        <p:spPr bwMode="auto">
          <a:xfrm>
            <a:off x="304800" y="152400"/>
            <a:ext cx="8534399" cy="535531"/>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AU" sz="3600" b="1" dirty="0" smtClean="0">
                <a:solidFill>
                  <a:srgbClr val="007E39"/>
                </a:solidFill>
                <a:latin typeface="Verdana" pitchFamily="34" charset="0"/>
                <a:ea typeface="Verdana" pitchFamily="34" charset="0"/>
                <a:cs typeface="Verdana" pitchFamily="34" charset="0"/>
              </a:rPr>
              <a:t>Other Components</a:t>
            </a:r>
            <a:endParaRPr lang="en-US" sz="2800" dirty="0">
              <a:solidFill>
                <a:srgbClr val="FFFF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90371793"/>
      </p:ext>
    </p:extLst>
  </p:cSld>
  <p:clrMapOvr>
    <a:masterClrMapping/>
  </p:clrMapOvr>
  <p:transition spd="slow" advTm="24559">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143000"/>
            <a:ext cx="8839200" cy="4795159"/>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pPr>
            <a:endParaRPr lang="en-AU" sz="24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The boss is one of the original ex-IBM 360 COBOL programmers and still participates in the IT explosion.</a:t>
            </a: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We’ve been doing this since 1987.</a:t>
            </a: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We have clients all around the world from Sydney, Australia.</a:t>
            </a: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We operate ENTIRELY on the Web, never visit, never call, never snail mail, but SUPPORT to the HILT.</a:t>
            </a: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Ask any of our sites, they simply WORK.</a:t>
            </a:r>
            <a:endParaRPr lang="en-US" sz="2200" dirty="0">
              <a:solidFill>
                <a:srgbClr val="FFFF00"/>
              </a:solidFill>
              <a:latin typeface="Verdana" pitchFamily="34" charset="0"/>
              <a:ea typeface="Verdana" pitchFamily="34" charset="0"/>
              <a:cs typeface="Verdana" pitchFamily="34" charset="0"/>
            </a:endParaRPr>
          </a:p>
        </p:txBody>
      </p:sp>
      <p:sp>
        <p:nvSpPr>
          <p:cNvPr id="3" name="Rectangle 2"/>
          <p:cNvSpPr>
            <a:spLocks noChangeArrowheads="1"/>
          </p:cNvSpPr>
          <p:nvPr/>
        </p:nvSpPr>
        <p:spPr bwMode="auto">
          <a:xfrm>
            <a:off x="304800" y="152400"/>
            <a:ext cx="8534399" cy="535531"/>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AU" sz="3600" b="1" dirty="0">
                <a:solidFill>
                  <a:srgbClr val="007E39"/>
                </a:solidFill>
                <a:latin typeface="Verdana" pitchFamily="34" charset="0"/>
                <a:ea typeface="Verdana" pitchFamily="34" charset="0"/>
                <a:cs typeface="Verdana" pitchFamily="34" charset="0"/>
              </a:rPr>
              <a:t>W</a:t>
            </a:r>
            <a:r>
              <a:rPr lang="en-AU" sz="3600" b="1" dirty="0" smtClean="0">
                <a:solidFill>
                  <a:srgbClr val="007E39"/>
                </a:solidFill>
                <a:latin typeface="Verdana" pitchFamily="34" charset="0"/>
                <a:ea typeface="Verdana" pitchFamily="34" charset="0"/>
                <a:cs typeface="Verdana" pitchFamily="34" charset="0"/>
              </a:rPr>
              <a:t>ho is FormTrap</a:t>
            </a:r>
            <a:endParaRPr lang="en-US" sz="2800" dirty="0">
              <a:solidFill>
                <a:srgbClr val="FFFF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55587828"/>
      </p:ext>
    </p:extLst>
  </p:cSld>
  <p:clrMapOvr>
    <a:masterClrMapping/>
  </p:clrMapOvr>
  <p:transition spd="slow" advTm="12086">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143000"/>
            <a:ext cx="8839200" cy="5675400"/>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pPr>
            <a:endParaRPr lang="en-AU" sz="24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We dislike contract negotiations and give preference to those who can live with their word – both ways.</a:t>
            </a: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We get paid on time, by the 15</a:t>
            </a:r>
            <a:r>
              <a:rPr lang="en-AU" sz="2200" baseline="30000" dirty="0" smtClean="0">
                <a:solidFill>
                  <a:srgbClr val="FFFF00"/>
                </a:solidFill>
                <a:latin typeface="Verdana" pitchFamily="34" charset="0"/>
                <a:ea typeface="Verdana" pitchFamily="34" charset="0"/>
                <a:cs typeface="Verdana" pitchFamily="34" charset="0"/>
              </a:rPr>
              <a:t>th</a:t>
            </a:r>
            <a:r>
              <a:rPr lang="en-AU" sz="2200" dirty="0" smtClean="0">
                <a:solidFill>
                  <a:srgbClr val="FFFF00"/>
                </a:solidFill>
                <a:latin typeface="Verdana" pitchFamily="34" charset="0"/>
                <a:ea typeface="Verdana" pitchFamily="34" charset="0"/>
                <a:cs typeface="Verdana" pitchFamily="34" charset="0"/>
              </a:rPr>
              <a:t> of the month for invoices raised in the prior month, by TT or direct deposit.  We do not take checks (cheques). We will refuse supply and service if your account is irregular.</a:t>
            </a: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We support as our </a:t>
            </a:r>
            <a:r>
              <a:rPr lang="en-AU" sz="2200" b="1" dirty="0" smtClean="0">
                <a:solidFill>
                  <a:srgbClr val="FF3399"/>
                </a:solidFill>
                <a:latin typeface="Verdana" pitchFamily="34" charset="0"/>
                <a:ea typeface="Verdana" pitchFamily="34" charset="0"/>
                <a:cs typeface="Verdana" pitchFamily="34" charset="0"/>
              </a:rPr>
              <a:t>absolute first priority</a:t>
            </a:r>
            <a:r>
              <a:rPr lang="en-AU" sz="2200" dirty="0" smtClean="0">
                <a:solidFill>
                  <a:srgbClr val="FFFF00"/>
                </a:solidFill>
                <a:latin typeface="Verdana" pitchFamily="34" charset="0"/>
                <a:ea typeface="Verdana" pitchFamily="34" charset="0"/>
                <a:cs typeface="Verdana" pitchFamily="34" charset="0"/>
              </a:rPr>
              <a:t>, everything else stops if you or your customer are down (normally technical issues due to something YOU’VE changed, not FormTrap).</a:t>
            </a: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Everything we sell is warranted, for life, provided you are on support.</a:t>
            </a:r>
            <a:endParaRPr lang="en-US" sz="2200" dirty="0">
              <a:solidFill>
                <a:srgbClr val="FFFF00"/>
              </a:solidFill>
              <a:latin typeface="Verdana" pitchFamily="34" charset="0"/>
              <a:ea typeface="Verdana" pitchFamily="34" charset="0"/>
              <a:cs typeface="Verdana" pitchFamily="34" charset="0"/>
            </a:endParaRPr>
          </a:p>
        </p:txBody>
      </p:sp>
      <p:sp>
        <p:nvSpPr>
          <p:cNvPr id="3" name="Rectangle 2"/>
          <p:cNvSpPr>
            <a:spLocks noChangeArrowheads="1"/>
          </p:cNvSpPr>
          <p:nvPr/>
        </p:nvSpPr>
        <p:spPr bwMode="auto">
          <a:xfrm>
            <a:off x="304800" y="152400"/>
            <a:ext cx="8534399" cy="535531"/>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AU" sz="3600" b="1" dirty="0" smtClean="0">
                <a:solidFill>
                  <a:srgbClr val="007E39"/>
                </a:solidFill>
                <a:latin typeface="Verdana" pitchFamily="34" charset="0"/>
                <a:ea typeface="Verdana" pitchFamily="34" charset="0"/>
                <a:cs typeface="Verdana" pitchFamily="34" charset="0"/>
              </a:rPr>
              <a:t>Final Words</a:t>
            </a:r>
            <a:endParaRPr lang="en-US" sz="2800" dirty="0">
              <a:solidFill>
                <a:srgbClr val="FFFF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57738115"/>
      </p:ext>
    </p:extLst>
  </p:cSld>
  <p:clrMapOvr>
    <a:masterClrMapping/>
  </p:clrMapOvr>
  <p:transition spd="slow" advTm="18579">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2"/>
          <p:cNvSpPr>
            <a:spLocks noGrp="1" noChangeArrowheads="1"/>
          </p:cNvSpPr>
          <p:nvPr>
            <p:ph type="subTitle" idx="1"/>
          </p:nvPr>
        </p:nvSpPr>
        <p:spPr>
          <a:xfrm>
            <a:off x="914400" y="3352800"/>
            <a:ext cx="7086600" cy="1752600"/>
          </a:xfrm>
          <a:prstGeom prst="rect">
            <a:avLst/>
          </a:prstGeom>
        </p:spPr>
        <p:txBody>
          <a:bodyPr>
            <a:noAutofit/>
          </a:bodyPr>
          <a:lstStyle/>
          <a:p>
            <a:pPr marL="0" marR="0" lvl="0" indent="0" defTabSz="914400" eaLnBrk="1" fontAlgn="auto" latinLnBrk="0" hangingPunct="1">
              <a:lnSpc>
                <a:spcPct val="80000"/>
              </a:lnSpc>
              <a:spcBef>
                <a:spcPts val="0"/>
              </a:spcBef>
              <a:spcAft>
                <a:spcPts val="0"/>
              </a:spcAft>
              <a:buClrTx/>
              <a:buSzTx/>
              <a:buFontTx/>
              <a:buNone/>
              <a:tabLst/>
              <a:defRPr/>
            </a:pPr>
            <a:endParaRPr kumimoji="0" lang="en-US" sz="4800" b="0" i="0" u="none" strike="noStrike" kern="0" cap="none" spc="0" normalizeH="0" baseline="0" noProof="0" dirty="0" smtClean="0">
              <a:ln>
                <a:noFill/>
              </a:ln>
              <a:solidFill>
                <a:srgbClr val="FFFF00"/>
              </a:solidFill>
              <a:effectLst/>
              <a:uLnTx/>
              <a:uFillTx/>
              <a:latin typeface="Verdana" pitchFamily="34" charset="0"/>
              <a:ea typeface="Verdana" pitchFamily="34" charset="0"/>
              <a:cs typeface="Verdana" pitchFamily="34" charset="0"/>
            </a:endParaRPr>
          </a:p>
          <a:p>
            <a:pPr marL="0" marR="0" lvl="0" indent="0" defTabSz="914400" eaLnBrk="1" fontAlgn="auto" latinLnBrk="0" hangingPunct="1">
              <a:lnSpc>
                <a:spcPct val="8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srgbClr val="FFFF00"/>
                </a:solidFill>
                <a:effectLst/>
                <a:uLnTx/>
                <a:uFillTx/>
                <a:latin typeface="Verdana" pitchFamily="34" charset="0"/>
                <a:ea typeface="Verdana" pitchFamily="34" charset="0"/>
                <a:cs typeface="Verdana" pitchFamily="34" charset="0"/>
              </a:rPr>
              <a:t>Sales@FormTrap.com</a:t>
            </a:r>
          </a:p>
          <a:p>
            <a:pPr marL="0" marR="0" lvl="0" indent="0" defTabSz="914400" eaLnBrk="1" fontAlgn="auto" latinLnBrk="0" hangingPunct="1">
              <a:lnSpc>
                <a:spcPct val="80000"/>
              </a:lnSpc>
              <a:spcBef>
                <a:spcPts val="0"/>
              </a:spcBef>
              <a:spcAft>
                <a:spcPts val="0"/>
              </a:spcAft>
              <a:buClrTx/>
              <a:buSzTx/>
              <a:buFontTx/>
              <a:buNone/>
              <a:tabLst/>
              <a:defRPr/>
            </a:pPr>
            <a:endParaRPr kumimoji="0" lang="en-US" sz="4800" b="0" i="0" u="none" strike="noStrike" kern="0" cap="none" spc="0" normalizeH="0" baseline="0" noProof="0" dirty="0" smtClean="0">
              <a:ln>
                <a:noFill/>
              </a:ln>
              <a:solidFill>
                <a:srgbClr val="FFFF00"/>
              </a:solidFill>
              <a:effectLst/>
              <a:uLnTx/>
              <a:uFillTx/>
              <a:latin typeface="Verdana" pitchFamily="34" charset="0"/>
              <a:ea typeface="Verdana" pitchFamily="34" charset="0"/>
              <a:cs typeface="Verdana" pitchFamily="34" charset="0"/>
            </a:endParaRPr>
          </a:p>
          <a:p>
            <a:pPr marL="0" marR="0" lvl="0" indent="0" defTabSz="914400" eaLnBrk="1" fontAlgn="auto" latinLnBrk="0" hangingPunct="1">
              <a:lnSpc>
                <a:spcPct val="8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srgbClr val="FFFF00"/>
                </a:solidFill>
                <a:effectLst/>
                <a:uLnTx/>
                <a:uFillTx/>
                <a:latin typeface="Verdana" pitchFamily="34" charset="0"/>
                <a:ea typeface="Verdana" pitchFamily="34" charset="0"/>
                <a:cs typeface="Verdana" pitchFamily="34" charset="0"/>
              </a:rPr>
              <a:t>Support@FormTrap.com</a:t>
            </a:r>
          </a:p>
          <a:p>
            <a:pPr marL="0" marR="0" lvl="0" indent="0" defTabSz="914400" eaLnBrk="1" fontAlgn="auto" latinLnBrk="0" hangingPunct="1">
              <a:lnSpc>
                <a:spcPct val="80000"/>
              </a:lnSpc>
              <a:spcBef>
                <a:spcPts val="0"/>
              </a:spcBef>
              <a:spcAft>
                <a:spcPts val="0"/>
              </a:spcAft>
              <a:buClrTx/>
              <a:buSzTx/>
              <a:buFontTx/>
              <a:buNone/>
              <a:tabLst/>
              <a:defRPr/>
            </a:pPr>
            <a:endParaRPr kumimoji="0" lang="en-US" sz="4800" b="0" i="0" u="none" strike="noStrike" kern="0" cap="none" spc="0" normalizeH="0" baseline="0" noProof="0" dirty="0" smtClean="0">
              <a:ln>
                <a:noFill/>
              </a:ln>
              <a:solidFill>
                <a:srgbClr val="FFFF00"/>
              </a:solidFill>
              <a:effectLst/>
              <a:uLnTx/>
              <a:uFillTx/>
              <a:latin typeface="Verdana" pitchFamily="34" charset="0"/>
              <a:ea typeface="Verdana" pitchFamily="34" charset="0"/>
              <a:cs typeface="Verdana" pitchFamily="34" charset="0"/>
            </a:endParaRPr>
          </a:p>
          <a:p>
            <a:pPr marL="0" marR="0" lvl="0" indent="0" defTabSz="914400" eaLnBrk="1" fontAlgn="auto" latinLnBrk="0" hangingPunct="1">
              <a:lnSpc>
                <a:spcPct val="80000"/>
              </a:lnSpc>
              <a:spcBef>
                <a:spcPts val="0"/>
              </a:spcBef>
              <a:spcAft>
                <a:spcPts val="0"/>
              </a:spcAft>
              <a:buClrTx/>
              <a:buSzTx/>
              <a:buFontTx/>
              <a:buNone/>
              <a:tabLst/>
              <a:defRPr/>
            </a:pPr>
            <a:r>
              <a:rPr kumimoji="0" lang="en-US" sz="4800" b="0" i="0" u="none" strike="noStrike" kern="0" cap="none" spc="0" normalizeH="0" baseline="0" noProof="0" dirty="0" smtClean="0">
                <a:ln>
                  <a:noFill/>
                </a:ln>
                <a:solidFill>
                  <a:srgbClr val="FFFF00"/>
                </a:solidFill>
                <a:effectLst/>
                <a:uLnTx/>
                <a:uFillTx/>
                <a:latin typeface="Verdana" pitchFamily="34" charset="0"/>
                <a:ea typeface="Verdana" pitchFamily="34" charset="0"/>
                <a:cs typeface="Verdana" pitchFamily="34" charset="0"/>
              </a:rPr>
              <a:t>+61 2 8303 2400</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52575" y="609600"/>
            <a:ext cx="5381625" cy="137087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114425" y="2362200"/>
            <a:ext cx="7162800" cy="1015663"/>
          </a:xfrm>
          <a:prstGeom prst="rect">
            <a:avLst/>
          </a:prstGeom>
          <a:noFill/>
        </p:spPr>
        <p:txBody>
          <a:bodyPr wrap="square" rtlCol="0">
            <a:spAutoFit/>
          </a:bodyPr>
          <a:lstStyle/>
          <a:p>
            <a:r>
              <a:rPr lang="en-US" sz="6000" b="1" dirty="0" smtClean="0">
                <a:solidFill>
                  <a:srgbClr val="007E39"/>
                </a:solidFill>
                <a:latin typeface="Comic Sans MS" panose="030F0702030302020204" pitchFamily="66" charset="0"/>
              </a:rPr>
              <a:t>Call or Email us …</a:t>
            </a:r>
            <a:endParaRPr lang="en-US" sz="6000" b="1" dirty="0">
              <a:solidFill>
                <a:srgbClr val="007E39"/>
              </a:solidFill>
              <a:latin typeface="Comic Sans MS" panose="030F0702030302020204" pitchFamily="66" charset="0"/>
            </a:endParaRPr>
          </a:p>
        </p:txBody>
      </p:sp>
    </p:spTree>
    <p:extLst>
      <p:ext uri="{BB962C8B-B14F-4D97-AF65-F5344CB8AC3E}">
        <p14:creationId xmlns:p14="http://schemas.microsoft.com/office/powerpoint/2010/main" val="1366081315"/>
      </p:ext>
    </p:extLst>
  </p:cSld>
  <p:clrMapOvr>
    <a:masterClrMapping/>
  </p:clrMapOvr>
  <mc:AlternateContent xmlns:mc="http://schemas.openxmlformats.org/markup-compatibility/2006">
    <mc:Choice xmlns:p14="http://schemas.microsoft.com/office/powerpoint/2010/main" Requires="p14">
      <p:transition spd="slow" p14:dur="2000" advTm="5725"/>
    </mc:Choice>
    <mc:Fallback>
      <p:transition spd="slow" advTm="572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3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33800" y="304673"/>
            <a:ext cx="4419600" cy="838327"/>
          </a:xfrm>
        </p:spPr>
        <p:txBody>
          <a:bodyPr>
            <a:normAutofit/>
          </a:bodyPr>
          <a:lstStyle/>
          <a:p>
            <a:r>
              <a:rPr lang="en-US" sz="4000" dirty="0" smtClean="0"/>
              <a:t>COMPONENTS</a:t>
            </a:r>
            <a:endParaRPr lang="en-US" sz="4000" dirty="0"/>
          </a:p>
        </p:txBody>
      </p:sp>
      <p:sp>
        <p:nvSpPr>
          <p:cNvPr id="3" name="Subtitle 2"/>
          <p:cNvSpPr>
            <a:spLocks noGrp="1"/>
          </p:cNvSpPr>
          <p:nvPr>
            <p:ph type="subTitle" idx="1"/>
          </p:nvPr>
        </p:nvSpPr>
        <p:spPr>
          <a:xfrm>
            <a:off x="685800" y="2133600"/>
            <a:ext cx="7696200" cy="3886200"/>
          </a:xfrm>
        </p:spPr>
        <p:txBody>
          <a:bodyPr>
            <a:normAutofit fontScale="70000" lnSpcReduction="20000"/>
          </a:bodyPr>
          <a:lstStyle/>
          <a:p>
            <a:r>
              <a:rPr lang="en-AU" sz="3600" dirty="0" smtClean="0">
                <a:latin typeface="Verdana" pitchFamily="34" charset="0"/>
              </a:rPr>
              <a:t>You are a system developer using Progress or AS/400 or Linux or another graphics-poor environment.</a:t>
            </a:r>
          </a:p>
          <a:p>
            <a:endParaRPr lang="en-AU" sz="3600" dirty="0">
              <a:latin typeface="Verdana" pitchFamily="34" charset="0"/>
            </a:endParaRPr>
          </a:p>
          <a:p>
            <a:r>
              <a:rPr lang="en-AU" sz="3600" dirty="0" smtClean="0">
                <a:latin typeface="Verdana" pitchFamily="34" charset="0"/>
              </a:rPr>
              <a:t>You may also be a Windows developer.</a:t>
            </a:r>
          </a:p>
          <a:p>
            <a:endParaRPr lang="en-AU" sz="3600" dirty="0">
              <a:latin typeface="Verdana" pitchFamily="34" charset="0"/>
            </a:endParaRPr>
          </a:p>
          <a:p>
            <a:r>
              <a:rPr lang="en-AU" sz="3600" dirty="0">
                <a:latin typeface="Verdana" pitchFamily="34" charset="0"/>
              </a:rPr>
              <a:t> </a:t>
            </a:r>
            <a:r>
              <a:rPr lang="en-AU" sz="3600" dirty="0" smtClean="0">
                <a:latin typeface="Verdana" pitchFamily="34" charset="0"/>
              </a:rPr>
              <a:t>You do not </a:t>
            </a:r>
            <a:r>
              <a:rPr lang="en-AU" sz="3600" dirty="0">
                <a:latin typeface="Verdana" pitchFamily="34" charset="0"/>
              </a:rPr>
              <a:t>have </a:t>
            </a:r>
            <a:r>
              <a:rPr lang="en-AU" sz="3600" dirty="0" smtClean="0">
                <a:latin typeface="Verdana" pitchFamily="34" charset="0"/>
              </a:rPr>
              <a:t>time </a:t>
            </a:r>
            <a:r>
              <a:rPr lang="en-AU" sz="3600" dirty="0">
                <a:latin typeface="Verdana" pitchFamily="34" charset="0"/>
              </a:rPr>
              <a:t>to re-invent all of the output to current </a:t>
            </a:r>
            <a:r>
              <a:rPr lang="en-AU" sz="3600" dirty="0" smtClean="0">
                <a:latin typeface="Verdana" pitchFamily="34" charset="0"/>
              </a:rPr>
              <a:t>standards,</a:t>
            </a:r>
          </a:p>
          <a:p>
            <a:endParaRPr lang="en-AU" sz="3600" dirty="0">
              <a:latin typeface="Verdana" pitchFamily="34" charset="0"/>
            </a:endParaRPr>
          </a:p>
          <a:p>
            <a:r>
              <a:rPr lang="en-AU" sz="3600" dirty="0" smtClean="0">
                <a:latin typeface="Verdana" pitchFamily="34" charset="0"/>
              </a:rPr>
              <a:t>BUT your prospects DEMAND BETTER.</a:t>
            </a:r>
            <a:endParaRPr lang="en-US" sz="3600" dirty="0" smtClean="0">
              <a:latin typeface="Verdana" pitchFamily="34" charset="0"/>
            </a:endParaRPr>
          </a:p>
          <a:p>
            <a:endParaRPr lang="en-US" dirty="0">
              <a:latin typeface="Verdana"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33273"/>
            <a:ext cx="2991862" cy="762127"/>
          </a:xfrm>
          <a:prstGeom prst="rect">
            <a:avLst/>
          </a:prstGeom>
        </p:spPr>
      </p:pic>
    </p:spTree>
    <p:custDataLst>
      <p:tags r:id="rId1"/>
    </p:custDataLst>
    <p:extLst>
      <p:ext uri="{BB962C8B-B14F-4D97-AF65-F5344CB8AC3E}">
        <p14:creationId xmlns:p14="http://schemas.microsoft.com/office/powerpoint/2010/main" val="1698560365"/>
      </p:ext>
    </p:extLst>
  </p:cSld>
  <p:clrMapOvr>
    <a:masterClrMapping/>
  </p:clrMapOvr>
  <mc:AlternateContent xmlns:mc="http://schemas.openxmlformats.org/markup-compatibility/2006">
    <mc:Choice xmlns:p14="http://schemas.microsoft.com/office/powerpoint/2010/main" Requires="p14">
      <p:transition spd="slow" p14:dur="2000" advTm="9570"/>
    </mc:Choice>
    <mc:Fallback>
      <p:transition spd="slow" advTm="957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up)">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up)">
                                      <p:cBhvr>
                                        <p:cTn id="2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371600"/>
            <a:ext cx="8839200" cy="5336846"/>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US" sz="2400" dirty="0" smtClean="0">
                <a:solidFill>
                  <a:srgbClr val="FFFF00"/>
                </a:solidFill>
                <a:latin typeface="Verdana" pitchFamily="34" charset="0"/>
                <a:ea typeface="Verdana" pitchFamily="34" charset="0"/>
                <a:cs typeface="Verdana" pitchFamily="34" charset="0"/>
              </a:rPr>
              <a:t>A formatting system</a:t>
            </a:r>
            <a:r>
              <a:rPr lang="en-US" sz="2400" dirty="0">
                <a:solidFill>
                  <a:srgbClr val="FFFF00"/>
                </a:solidFill>
                <a:latin typeface="Verdana" pitchFamily="34" charset="0"/>
                <a:ea typeface="Verdana" pitchFamily="34" charset="0"/>
                <a:cs typeface="Verdana" pitchFamily="34" charset="0"/>
              </a:rPr>
              <a:t>, as an always </a:t>
            </a:r>
            <a:r>
              <a:rPr lang="en-US" sz="2400" dirty="0" smtClean="0">
                <a:solidFill>
                  <a:srgbClr val="FFFF00"/>
                </a:solidFill>
                <a:latin typeface="Verdana" pitchFamily="34" charset="0"/>
                <a:ea typeface="Verdana" pitchFamily="34" charset="0"/>
                <a:cs typeface="Verdana" pitchFamily="34" charset="0"/>
              </a:rPr>
              <a:t>running unattended service, treated as a printer by your computer output.</a:t>
            </a:r>
          </a:p>
          <a:p>
            <a:pPr algn="ctr">
              <a:lnSpc>
                <a:spcPct val="80000"/>
              </a:lnSpc>
              <a:spcBef>
                <a:spcPct val="20000"/>
              </a:spcBef>
            </a:pPr>
            <a:endParaRPr lang="en-US" sz="24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r>
              <a:rPr lang="en-US" sz="2400" dirty="0" smtClean="0">
                <a:solidFill>
                  <a:srgbClr val="FFFF00"/>
                </a:solidFill>
                <a:latin typeface="Verdana" pitchFamily="34" charset="0"/>
                <a:ea typeface="Verdana" pitchFamily="34" charset="0"/>
                <a:cs typeface="Verdana" pitchFamily="34" charset="0"/>
              </a:rPr>
              <a:t>Inputs any Text file, most </a:t>
            </a:r>
            <a:r>
              <a:rPr lang="en-US" sz="2400" dirty="0">
                <a:solidFill>
                  <a:srgbClr val="FFFF00"/>
                </a:solidFill>
                <a:latin typeface="Verdana" pitchFamily="34" charset="0"/>
                <a:ea typeface="Verdana" pitchFamily="34" charset="0"/>
                <a:cs typeface="Verdana" pitchFamily="34" charset="0"/>
              </a:rPr>
              <a:t>XML inputs, </a:t>
            </a:r>
            <a:r>
              <a:rPr lang="en-US" sz="2400" dirty="0" smtClean="0">
                <a:solidFill>
                  <a:srgbClr val="FFFF00"/>
                </a:solidFill>
                <a:latin typeface="Verdana" pitchFamily="34" charset="0"/>
                <a:ea typeface="Verdana" pitchFamily="34" charset="0"/>
                <a:cs typeface="Verdana" pitchFamily="34" charset="0"/>
              </a:rPr>
              <a:t>spread sheets files; outputs XML as intermediate file for next stage</a:t>
            </a:r>
            <a:endParaRPr lang="en-US" sz="24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endParaRPr lang="en-US" sz="2400" dirty="0" smtClean="0">
              <a:solidFill>
                <a:srgbClr val="FFFF00"/>
              </a:solidFill>
              <a:latin typeface="Verdana" pitchFamily="34" charset="0"/>
              <a:ea typeface="Verdana" pitchFamily="34" charset="0"/>
              <a:cs typeface="Verdana" pitchFamily="34" charset="0"/>
            </a:endParaRPr>
          </a:p>
          <a:p>
            <a:pPr algn="ctr">
              <a:lnSpc>
                <a:spcPct val="80000"/>
              </a:lnSpc>
              <a:spcBef>
                <a:spcPct val="20000"/>
              </a:spcBef>
            </a:pPr>
            <a:r>
              <a:rPr lang="en-US" sz="2400" dirty="0" smtClean="0">
                <a:solidFill>
                  <a:srgbClr val="FFFF00"/>
                </a:solidFill>
                <a:latin typeface="Verdana" pitchFamily="34" charset="0"/>
                <a:ea typeface="Verdana" pitchFamily="34" charset="0"/>
                <a:cs typeface="Verdana" pitchFamily="34" charset="0"/>
              </a:rPr>
              <a:t>Formats XML and delivers to Print, Email (HTML/PDF), </a:t>
            </a:r>
            <a:r>
              <a:rPr lang="en-US" sz="2400" dirty="0">
                <a:solidFill>
                  <a:srgbClr val="FFFF00"/>
                </a:solidFill>
                <a:latin typeface="Verdana" pitchFamily="34" charset="0"/>
                <a:ea typeface="Verdana" pitchFamily="34" charset="0"/>
                <a:cs typeface="Verdana" pitchFamily="34" charset="0"/>
              </a:rPr>
              <a:t>Fax, </a:t>
            </a:r>
            <a:r>
              <a:rPr lang="en-US" sz="2400" dirty="0" smtClean="0">
                <a:solidFill>
                  <a:srgbClr val="FFFF00"/>
                </a:solidFill>
                <a:latin typeface="Verdana" pitchFamily="34" charset="0"/>
                <a:ea typeface="Verdana" pitchFamily="34" charset="0"/>
                <a:cs typeface="Verdana" pitchFamily="34" charset="0"/>
              </a:rPr>
              <a:t>Archive and user-written custom application(s)</a:t>
            </a:r>
          </a:p>
          <a:p>
            <a:pPr algn="ctr">
              <a:lnSpc>
                <a:spcPct val="80000"/>
              </a:lnSpc>
              <a:spcBef>
                <a:spcPct val="20000"/>
              </a:spcBef>
            </a:pPr>
            <a:endParaRPr lang="en-US" sz="24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r>
              <a:rPr lang="en-US" sz="2400" dirty="0" smtClean="0">
                <a:solidFill>
                  <a:srgbClr val="FFFF00"/>
                </a:solidFill>
                <a:latin typeface="Verdana" pitchFamily="34" charset="0"/>
                <a:ea typeface="Verdana" pitchFamily="34" charset="0"/>
                <a:cs typeface="Verdana" pitchFamily="34" charset="0"/>
              </a:rPr>
              <a:t>Installed up to Windows 2012 R2 server, VM 64-bit. </a:t>
            </a:r>
          </a:p>
          <a:p>
            <a:pPr algn="ctr">
              <a:lnSpc>
                <a:spcPct val="80000"/>
              </a:lnSpc>
              <a:spcBef>
                <a:spcPct val="20000"/>
              </a:spcBef>
            </a:pPr>
            <a:endParaRPr lang="en-AU" sz="24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r>
              <a:rPr lang="en-AU" sz="2400" dirty="0" smtClean="0">
                <a:solidFill>
                  <a:srgbClr val="FFFF00"/>
                </a:solidFill>
                <a:latin typeface="Verdana" pitchFamily="34" charset="0"/>
                <a:ea typeface="Verdana" pitchFamily="34" charset="0"/>
                <a:cs typeface="Verdana" pitchFamily="34" charset="0"/>
              </a:rPr>
              <a:t>Fully internally backup up and recoverable</a:t>
            </a:r>
          </a:p>
          <a:p>
            <a:pPr algn="ctr">
              <a:lnSpc>
                <a:spcPct val="80000"/>
              </a:lnSpc>
              <a:spcBef>
                <a:spcPct val="20000"/>
              </a:spcBef>
            </a:pPr>
            <a:endParaRPr lang="en-AU" sz="24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r>
              <a:rPr lang="en-AU" sz="2400" dirty="0" smtClean="0">
                <a:solidFill>
                  <a:srgbClr val="FF0000"/>
                </a:solidFill>
                <a:latin typeface="Verdana" pitchFamily="34" charset="0"/>
                <a:ea typeface="Verdana" pitchFamily="34" charset="0"/>
                <a:cs typeface="Verdana" pitchFamily="34" charset="0"/>
              </a:rPr>
              <a:t>Components are also available in Linux</a:t>
            </a:r>
            <a:endParaRPr lang="en-US" sz="2400" dirty="0" smtClean="0">
              <a:solidFill>
                <a:srgbClr val="FF0000"/>
              </a:solidFill>
              <a:latin typeface="Verdana" pitchFamily="34" charset="0"/>
              <a:ea typeface="Verdana" pitchFamily="34" charset="0"/>
              <a:cs typeface="Verdana" pitchFamily="34" charset="0"/>
            </a:endParaRPr>
          </a:p>
          <a:p>
            <a:pPr algn="ctr">
              <a:lnSpc>
                <a:spcPct val="80000"/>
              </a:lnSpc>
              <a:spcBef>
                <a:spcPct val="20000"/>
              </a:spcBef>
            </a:pPr>
            <a:endParaRPr lang="en-US" sz="2400" dirty="0">
              <a:solidFill>
                <a:srgbClr val="FFFF00"/>
              </a:solidFill>
              <a:latin typeface="Verdana" pitchFamily="34" charset="0"/>
              <a:ea typeface="Verdana" pitchFamily="34" charset="0"/>
              <a:cs typeface="Verdana" pitchFamily="34" charset="0"/>
            </a:endParaRPr>
          </a:p>
        </p:txBody>
      </p:sp>
      <p:sp>
        <p:nvSpPr>
          <p:cNvPr id="3" name="Rectangle 2"/>
          <p:cNvSpPr>
            <a:spLocks noChangeArrowheads="1"/>
          </p:cNvSpPr>
          <p:nvPr/>
        </p:nvSpPr>
        <p:spPr bwMode="auto">
          <a:xfrm>
            <a:off x="304800" y="152400"/>
            <a:ext cx="8534399" cy="535531"/>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US" sz="3600" b="1" dirty="0" smtClean="0">
                <a:solidFill>
                  <a:srgbClr val="007E39"/>
                </a:solidFill>
                <a:latin typeface="Verdana" pitchFamily="34" charset="0"/>
                <a:ea typeface="Verdana" pitchFamily="34" charset="0"/>
                <a:cs typeface="Verdana" pitchFamily="34" charset="0"/>
              </a:rPr>
              <a:t>What is FormTrap??</a:t>
            </a:r>
            <a:endParaRPr lang="en-US" sz="2800" dirty="0">
              <a:solidFill>
                <a:srgbClr val="FFFF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875207549"/>
      </p:ext>
    </p:extLst>
  </p:cSld>
  <p:clrMapOvr>
    <a:masterClrMapping/>
  </p:clrMapOvr>
  <p:transition spd="slow" advTm="8812">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143000"/>
            <a:ext cx="8839200" cy="5780044"/>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AU" sz="2200" dirty="0">
                <a:solidFill>
                  <a:srgbClr val="FFFF00"/>
                </a:solidFill>
                <a:latin typeface="Verdana" pitchFamily="34" charset="0"/>
                <a:ea typeface="Verdana" pitchFamily="34" charset="0"/>
                <a:cs typeface="Verdana" pitchFamily="34" charset="0"/>
              </a:rPr>
              <a:t>ERP </a:t>
            </a:r>
            <a:r>
              <a:rPr lang="en-AU" sz="2200" dirty="0" smtClean="0">
                <a:solidFill>
                  <a:srgbClr val="FFFF00"/>
                </a:solidFill>
                <a:latin typeface="Verdana" pitchFamily="34" charset="0"/>
                <a:ea typeface="Verdana" pitchFamily="34" charset="0"/>
                <a:cs typeface="Verdana" pitchFamily="34" charset="0"/>
              </a:rPr>
              <a:t>and other </a:t>
            </a:r>
            <a:r>
              <a:rPr lang="en-AU" sz="2200" dirty="0">
                <a:solidFill>
                  <a:srgbClr val="FFFF00"/>
                </a:solidFill>
                <a:latin typeface="Verdana" pitchFamily="34" charset="0"/>
                <a:ea typeface="Verdana" pitchFamily="34" charset="0"/>
                <a:cs typeface="Verdana" pitchFamily="34" charset="0"/>
              </a:rPr>
              <a:t>business system </a:t>
            </a:r>
            <a:r>
              <a:rPr lang="en-AU" sz="2200" dirty="0" smtClean="0">
                <a:solidFill>
                  <a:srgbClr val="FFFF00"/>
                </a:solidFill>
                <a:latin typeface="Verdana" pitchFamily="34" charset="0"/>
                <a:ea typeface="Verdana" pitchFamily="34" charset="0"/>
                <a:cs typeface="Verdana" pitchFamily="34" charset="0"/>
              </a:rPr>
              <a:t>docs. - Invoices, POs, Pick Lists, Statements, Sales Orders, Quotes, Graphs, </a:t>
            </a:r>
            <a:r>
              <a:rPr lang="en-AU" sz="2200" dirty="0" smtClean="0">
                <a:solidFill>
                  <a:srgbClr val="FF0000"/>
                </a:solidFill>
                <a:latin typeface="Verdana" pitchFamily="34" charset="0"/>
                <a:ea typeface="Verdana" pitchFamily="34" charset="0"/>
                <a:cs typeface="Verdana" pitchFamily="34" charset="0"/>
              </a:rPr>
              <a:t>anything</a:t>
            </a:r>
          </a:p>
          <a:p>
            <a:pPr algn="ctr">
              <a:lnSpc>
                <a:spcPct val="80000"/>
              </a:lnSpc>
              <a:spcBef>
                <a:spcPct val="20000"/>
              </a:spcBef>
            </a:pPr>
            <a:endParaRPr lang="en-AU" sz="22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r>
              <a:rPr lang="en-AU" sz="2200" dirty="0" smtClean="0">
                <a:solidFill>
                  <a:srgbClr val="FFFF00"/>
                </a:solidFill>
                <a:latin typeface="Verdana" pitchFamily="34" charset="0"/>
                <a:ea typeface="Verdana" pitchFamily="34" charset="0"/>
                <a:cs typeface="Verdana" pitchFamily="34" charset="0"/>
              </a:rPr>
              <a:t>Barcodes, including 2-D and EAN/UPC-128, ZIP, QR</a:t>
            </a:r>
            <a:endParaRPr lang="en-AU" sz="22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endParaRPr lang="en-AU" sz="2200" dirty="0">
              <a:solidFill>
                <a:srgbClr val="FFFF00"/>
              </a:solidFill>
              <a:latin typeface="Verdana" pitchFamily="34" charset="0"/>
              <a:ea typeface="Verdana" pitchFamily="34" charset="0"/>
              <a:cs typeface="Verdana" pitchFamily="34" charset="0"/>
            </a:endParaRPr>
          </a:p>
          <a:p>
            <a:pPr algn="ctr">
              <a:spcBef>
                <a:spcPct val="20000"/>
              </a:spcBef>
            </a:pPr>
            <a:r>
              <a:rPr lang="en-AU" sz="2200" dirty="0" smtClean="0">
                <a:solidFill>
                  <a:srgbClr val="FFFF00"/>
                </a:solidFill>
                <a:latin typeface="Verdana" pitchFamily="34" charset="0"/>
                <a:ea typeface="Verdana" pitchFamily="34" charset="0"/>
                <a:cs typeface="Verdana" pitchFamily="34" charset="0"/>
              </a:rPr>
              <a:t>Insurance contracts, justified, indented, better than WORD (and MUCH faster), </a:t>
            </a:r>
            <a:r>
              <a:rPr lang="en-AU" sz="2200" dirty="0">
                <a:solidFill>
                  <a:srgbClr val="FFFF00"/>
                </a:solidFill>
                <a:latin typeface="Verdana" pitchFamily="34" charset="0"/>
                <a:ea typeface="Verdana" pitchFamily="34" charset="0"/>
                <a:cs typeface="Verdana" pitchFamily="34" charset="0"/>
              </a:rPr>
              <a:t>assembled automatically as </a:t>
            </a:r>
            <a:r>
              <a:rPr lang="en-AU" sz="2200" dirty="0" smtClean="0">
                <a:solidFill>
                  <a:srgbClr val="FFFF00"/>
                </a:solidFill>
                <a:latin typeface="Verdana" pitchFamily="34" charset="0"/>
                <a:ea typeface="Verdana" pitchFamily="34" charset="0"/>
                <a:cs typeface="Verdana" pitchFamily="34" charset="0"/>
              </a:rPr>
              <a:t>full output packages incl. scans (and may include the letter as well).</a:t>
            </a:r>
          </a:p>
          <a:p>
            <a:pPr algn="ctr">
              <a:lnSpc>
                <a:spcPct val="80000"/>
              </a:lnSpc>
              <a:spcBef>
                <a:spcPct val="20000"/>
              </a:spcBef>
            </a:pPr>
            <a:endParaRPr lang="en-AU" sz="22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r>
              <a:rPr lang="en-AU" sz="2200" dirty="0" smtClean="0">
                <a:solidFill>
                  <a:srgbClr val="FFFF00"/>
                </a:solidFill>
                <a:latin typeface="Verdana" pitchFamily="34" charset="0"/>
                <a:ea typeface="Verdana" pitchFamily="34" charset="0"/>
                <a:cs typeface="Verdana" pitchFamily="34" charset="0"/>
              </a:rPr>
              <a:t>Letters and promotions</a:t>
            </a:r>
          </a:p>
          <a:p>
            <a:pPr algn="ctr">
              <a:lnSpc>
                <a:spcPct val="80000"/>
              </a:lnSpc>
              <a:spcBef>
                <a:spcPct val="20000"/>
              </a:spcBef>
            </a:pPr>
            <a:endParaRPr lang="en-AU" sz="22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r>
              <a:rPr lang="en-AU" sz="2200" dirty="0" smtClean="0">
                <a:solidFill>
                  <a:srgbClr val="FFFF00"/>
                </a:solidFill>
                <a:latin typeface="Verdana" pitchFamily="34" charset="0"/>
                <a:ea typeface="Verdana" pitchFamily="34" charset="0"/>
                <a:cs typeface="Verdana" pitchFamily="34" charset="0"/>
              </a:rPr>
              <a:t>HTML Emails – that include PDFs in place of Post</a:t>
            </a:r>
            <a:endParaRPr lang="en-AU" sz="22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endParaRPr lang="en-AU" sz="2200" dirty="0" smtClean="0">
              <a:solidFill>
                <a:srgbClr val="FFFF00"/>
              </a:solidFill>
              <a:latin typeface="Verdana" pitchFamily="34" charset="0"/>
              <a:ea typeface="Verdana" pitchFamily="34" charset="0"/>
              <a:cs typeface="Verdana" pitchFamily="34" charset="0"/>
            </a:endParaRPr>
          </a:p>
          <a:p>
            <a:pPr algn="ctr">
              <a:lnSpc>
                <a:spcPct val="80000"/>
              </a:lnSpc>
              <a:spcBef>
                <a:spcPct val="20000"/>
              </a:spcBef>
            </a:pPr>
            <a:r>
              <a:rPr lang="en-AU" sz="2200" dirty="0" smtClean="0">
                <a:solidFill>
                  <a:srgbClr val="FFFF00"/>
                </a:solidFill>
                <a:latin typeface="Verdana" pitchFamily="34" charset="0"/>
                <a:ea typeface="Verdana" pitchFamily="34" charset="0"/>
                <a:cs typeface="Verdana" pitchFamily="34" charset="0"/>
              </a:rPr>
              <a:t>Huge Capacity </a:t>
            </a:r>
            <a:r>
              <a:rPr lang="en-AU" sz="2200" dirty="0">
                <a:solidFill>
                  <a:srgbClr val="FFFF00"/>
                </a:solidFill>
                <a:latin typeface="Verdana" pitchFamily="34" charset="0"/>
                <a:ea typeface="Verdana" pitchFamily="34" charset="0"/>
                <a:cs typeface="Verdana" pitchFamily="34" charset="0"/>
              </a:rPr>
              <a:t>– major sites with significant </a:t>
            </a:r>
            <a:r>
              <a:rPr lang="en-AU" sz="2200" dirty="0" smtClean="0">
                <a:solidFill>
                  <a:srgbClr val="FFFF00"/>
                </a:solidFill>
                <a:latin typeface="Verdana" pitchFamily="34" charset="0"/>
                <a:ea typeface="Verdana" pitchFamily="34" charset="0"/>
                <a:cs typeface="Verdana" pitchFamily="34" charset="0"/>
              </a:rPr>
              <a:t>volume</a:t>
            </a:r>
          </a:p>
          <a:p>
            <a:pPr algn="ctr">
              <a:lnSpc>
                <a:spcPct val="80000"/>
              </a:lnSpc>
              <a:spcBef>
                <a:spcPct val="20000"/>
              </a:spcBef>
            </a:pPr>
            <a:endParaRPr lang="en-US" sz="2200" dirty="0">
              <a:solidFill>
                <a:srgbClr val="FFFF00"/>
              </a:solidFill>
              <a:latin typeface="Verdana" pitchFamily="34" charset="0"/>
              <a:ea typeface="Verdana" pitchFamily="34" charset="0"/>
              <a:cs typeface="Verdana" pitchFamily="34" charset="0"/>
            </a:endParaRPr>
          </a:p>
          <a:p>
            <a:pPr algn="ctr">
              <a:lnSpc>
                <a:spcPct val="80000"/>
              </a:lnSpc>
              <a:spcBef>
                <a:spcPct val="20000"/>
              </a:spcBef>
            </a:pPr>
            <a:r>
              <a:rPr lang="en-AU" sz="2200" dirty="0" smtClean="0">
                <a:solidFill>
                  <a:srgbClr val="FFFF00"/>
                </a:solidFill>
                <a:latin typeface="Verdana" pitchFamily="34" charset="0"/>
                <a:ea typeface="Verdana" pitchFamily="34" charset="0"/>
                <a:cs typeface="Verdana" pitchFamily="34" charset="0"/>
              </a:rPr>
              <a:t>Outstanding features  (look at </a:t>
            </a:r>
            <a:r>
              <a:rPr lang="en-AU" sz="2200" dirty="0" smtClean="0">
                <a:solidFill>
                  <a:srgbClr val="FFFF00"/>
                </a:solidFill>
                <a:latin typeface="Verdana" pitchFamily="34" charset="0"/>
                <a:ea typeface="Verdana" pitchFamily="34" charset="0"/>
                <a:cs typeface="Verdana" pitchFamily="34" charset="0"/>
              </a:rPr>
              <a:t>samples </a:t>
            </a:r>
            <a:r>
              <a:rPr lang="en-AU" sz="2200" b="1" dirty="0" smtClean="0">
                <a:solidFill>
                  <a:srgbClr val="FFFF00"/>
                </a:solidFill>
                <a:latin typeface="Verdana" pitchFamily="34" charset="0"/>
                <a:ea typeface="Verdana" pitchFamily="34" charset="0"/>
                <a:cs typeface="Verdana" pitchFamily="34" charset="0"/>
              </a:rPr>
              <a:t>please</a:t>
            </a:r>
            <a:r>
              <a:rPr lang="en-AU" sz="2200" dirty="0" smtClean="0">
                <a:solidFill>
                  <a:srgbClr val="FFFF00"/>
                </a:solidFill>
                <a:latin typeface="Verdana" pitchFamily="34" charset="0"/>
                <a:ea typeface="Verdana" pitchFamily="34" charset="0"/>
                <a:cs typeface="Verdana" pitchFamily="34" charset="0"/>
              </a:rPr>
              <a:t>)</a:t>
            </a:r>
          </a:p>
          <a:p>
            <a:pPr algn="ctr">
              <a:lnSpc>
                <a:spcPct val="80000"/>
              </a:lnSpc>
              <a:spcBef>
                <a:spcPct val="20000"/>
              </a:spcBef>
            </a:pPr>
            <a:endParaRPr lang="en-AU" sz="2200" dirty="0">
              <a:solidFill>
                <a:srgbClr val="FFFF00"/>
              </a:solidFill>
              <a:latin typeface="Verdana" pitchFamily="34" charset="0"/>
              <a:ea typeface="Verdana" pitchFamily="34" charset="0"/>
              <a:cs typeface="Verdana" pitchFamily="34" charset="0"/>
            </a:endParaRPr>
          </a:p>
        </p:txBody>
      </p:sp>
      <p:sp>
        <p:nvSpPr>
          <p:cNvPr id="3" name="Rectangle 2"/>
          <p:cNvSpPr>
            <a:spLocks noChangeArrowheads="1"/>
          </p:cNvSpPr>
          <p:nvPr/>
        </p:nvSpPr>
        <p:spPr bwMode="auto">
          <a:xfrm>
            <a:off x="304800" y="152400"/>
            <a:ext cx="8534399" cy="535531"/>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US" sz="3600" b="1" dirty="0" smtClean="0">
                <a:solidFill>
                  <a:srgbClr val="007E39"/>
                </a:solidFill>
                <a:latin typeface="Verdana" pitchFamily="34" charset="0"/>
                <a:ea typeface="Verdana" pitchFamily="34" charset="0"/>
                <a:cs typeface="Verdana" pitchFamily="34" charset="0"/>
              </a:rPr>
              <a:t>What documents are Output?</a:t>
            </a:r>
            <a:endParaRPr lang="en-US" sz="2800" dirty="0">
              <a:solidFill>
                <a:srgbClr val="FFFF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964161683"/>
      </p:ext>
    </p:extLst>
  </p:cSld>
  <p:clrMapOvr>
    <a:masterClrMapping/>
  </p:clrMapOvr>
  <p:transition spd="slow" advTm="17387">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143000"/>
            <a:ext cx="8839200" cy="5780044"/>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pPr>
            <a:r>
              <a:rPr lang="en-AU" sz="2400" dirty="0" smtClean="0">
                <a:solidFill>
                  <a:srgbClr val="FFFF00"/>
                </a:solidFill>
                <a:latin typeface="Verdana" pitchFamily="34" charset="0"/>
                <a:ea typeface="Verdana" pitchFamily="34" charset="0"/>
                <a:cs typeface="Verdana" pitchFamily="34" charset="0"/>
              </a:rPr>
              <a:t>XML</a:t>
            </a:r>
          </a:p>
          <a:p>
            <a:pPr>
              <a:spcBef>
                <a:spcPct val="20000"/>
              </a:spcBef>
            </a:pPr>
            <a:endParaRPr lang="en-AU" sz="2400" dirty="0" smtClean="0">
              <a:solidFill>
                <a:srgbClr val="FFFF00"/>
              </a:solidFill>
              <a:latin typeface="Verdana" pitchFamily="34" charset="0"/>
              <a:ea typeface="Verdana" pitchFamily="34" charset="0"/>
              <a:cs typeface="Verdana" pitchFamily="34" charset="0"/>
            </a:endParaRPr>
          </a:p>
          <a:p>
            <a:pPr>
              <a:spcBef>
                <a:spcPct val="20000"/>
              </a:spcBef>
            </a:pPr>
            <a:r>
              <a:rPr lang="en-AU" sz="2400" dirty="0" smtClean="0">
                <a:solidFill>
                  <a:srgbClr val="FFFF00"/>
                </a:solidFill>
                <a:latin typeface="Verdana" pitchFamily="34" charset="0"/>
                <a:ea typeface="Verdana" pitchFamily="34" charset="0"/>
                <a:cs typeface="Verdana" pitchFamily="34" charset="0"/>
              </a:rPr>
              <a:t>PCLXL (PCL6)</a:t>
            </a:r>
          </a:p>
          <a:p>
            <a:pPr>
              <a:spcBef>
                <a:spcPct val="20000"/>
              </a:spcBef>
            </a:pPr>
            <a:endParaRPr lang="en-AU" sz="2400" dirty="0">
              <a:solidFill>
                <a:srgbClr val="FFFF00"/>
              </a:solidFill>
              <a:latin typeface="Verdana" pitchFamily="34" charset="0"/>
              <a:ea typeface="Verdana" pitchFamily="34" charset="0"/>
              <a:cs typeface="Verdana" pitchFamily="34" charset="0"/>
            </a:endParaRPr>
          </a:p>
          <a:p>
            <a:pPr>
              <a:spcBef>
                <a:spcPct val="20000"/>
              </a:spcBef>
            </a:pPr>
            <a:r>
              <a:rPr lang="en-AU" sz="2400" dirty="0" smtClean="0">
                <a:solidFill>
                  <a:srgbClr val="FFFF00"/>
                </a:solidFill>
                <a:latin typeface="Verdana" pitchFamily="34" charset="0"/>
                <a:ea typeface="Verdana" pitchFamily="34" charset="0"/>
                <a:cs typeface="Verdana" pitchFamily="34" charset="0"/>
              </a:rPr>
              <a:t>PostScript</a:t>
            </a:r>
          </a:p>
          <a:p>
            <a:pPr>
              <a:spcBef>
                <a:spcPct val="20000"/>
              </a:spcBef>
            </a:pPr>
            <a:endParaRPr lang="en-AU" sz="2400" dirty="0">
              <a:solidFill>
                <a:srgbClr val="FFFF00"/>
              </a:solidFill>
              <a:latin typeface="Verdana" pitchFamily="34" charset="0"/>
              <a:ea typeface="Verdana" pitchFamily="34" charset="0"/>
              <a:cs typeface="Verdana" pitchFamily="34" charset="0"/>
            </a:endParaRPr>
          </a:p>
          <a:p>
            <a:pPr>
              <a:spcBef>
                <a:spcPct val="20000"/>
              </a:spcBef>
            </a:pPr>
            <a:r>
              <a:rPr lang="en-AU" sz="2400" dirty="0" smtClean="0">
                <a:solidFill>
                  <a:srgbClr val="FFFF00"/>
                </a:solidFill>
                <a:latin typeface="Verdana" pitchFamily="34" charset="0"/>
                <a:ea typeface="Verdana" pitchFamily="34" charset="0"/>
                <a:cs typeface="Verdana" pitchFamily="34" charset="0"/>
              </a:rPr>
              <a:t>PDF, direct, searchable, options for Gmail-suitable and</a:t>
            </a:r>
          </a:p>
          <a:p>
            <a:pPr>
              <a:spcBef>
                <a:spcPct val="20000"/>
              </a:spcBef>
            </a:pPr>
            <a:r>
              <a:rPr lang="en-AU" sz="2400" dirty="0" smtClean="0">
                <a:solidFill>
                  <a:srgbClr val="FFFF00"/>
                </a:solidFill>
                <a:latin typeface="Verdana" pitchFamily="34" charset="0"/>
                <a:ea typeface="Verdana" pitchFamily="34" charset="0"/>
                <a:cs typeface="Verdana" pitchFamily="34" charset="0"/>
              </a:rPr>
              <a:t>PDF/A</a:t>
            </a:r>
          </a:p>
          <a:p>
            <a:pPr>
              <a:spcBef>
                <a:spcPct val="20000"/>
              </a:spcBef>
            </a:pPr>
            <a:endParaRPr lang="en-AU" sz="2400" dirty="0" smtClean="0">
              <a:solidFill>
                <a:srgbClr val="FFFF00"/>
              </a:solidFill>
              <a:latin typeface="Verdana" pitchFamily="34" charset="0"/>
              <a:ea typeface="Verdana" pitchFamily="34" charset="0"/>
              <a:cs typeface="Verdana" pitchFamily="34" charset="0"/>
            </a:endParaRPr>
          </a:p>
          <a:p>
            <a:pPr>
              <a:spcBef>
                <a:spcPct val="20000"/>
              </a:spcBef>
            </a:pPr>
            <a:r>
              <a:rPr lang="en-AU" sz="2400" dirty="0" smtClean="0">
                <a:solidFill>
                  <a:srgbClr val="FFFF00"/>
                </a:solidFill>
                <a:latin typeface="Verdana" pitchFamily="34" charset="0"/>
                <a:ea typeface="Verdana" pitchFamily="34" charset="0"/>
                <a:cs typeface="Verdana" pitchFamily="34" charset="0"/>
              </a:rPr>
              <a:t>Emails with PDF attachments</a:t>
            </a:r>
          </a:p>
          <a:p>
            <a:pPr>
              <a:spcBef>
                <a:spcPct val="20000"/>
              </a:spcBef>
            </a:pPr>
            <a:endParaRPr lang="en-AU" sz="2400" dirty="0" smtClean="0">
              <a:solidFill>
                <a:srgbClr val="FFFF00"/>
              </a:solidFill>
              <a:latin typeface="Verdana" pitchFamily="34" charset="0"/>
              <a:ea typeface="Verdana" pitchFamily="34" charset="0"/>
              <a:cs typeface="Verdana" pitchFamily="34" charset="0"/>
            </a:endParaRPr>
          </a:p>
          <a:p>
            <a:pPr>
              <a:spcBef>
                <a:spcPct val="20000"/>
              </a:spcBef>
            </a:pPr>
            <a:r>
              <a:rPr lang="en-AU" sz="2400" dirty="0" smtClean="0">
                <a:solidFill>
                  <a:srgbClr val="FFFF00"/>
                </a:solidFill>
                <a:latin typeface="Verdana" pitchFamily="34" charset="0"/>
                <a:ea typeface="Verdana" pitchFamily="34" charset="0"/>
                <a:cs typeface="Verdana" pitchFamily="34" charset="0"/>
              </a:rPr>
              <a:t>Populated HTML (you provide the raw HTML file)</a:t>
            </a:r>
          </a:p>
          <a:p>
            <a:pPr>
              <a:spcBef>
                <a:spcPct val="20000"/>
              </a:spcBef>
            </a:pPr>
            <a:endParaRPr lang="en-AU" sz="2400" dirty="0">
              <a:solidFill>
                <a:srgbClr val="FFFF00"/>
              </a:solidFill>
              <a:latin typeface="Verdana" pitchFamily="34" charset="0"/>
              <a:ea typeface="Verdana" pitchFamily="34" charset="0"/>
              <a:cs typeface="Verdana" pitchFamily="34" charset="0"/>
            </a:endParaRPr>
          </a:p>
        </p:txBody>
      </p:sp>
      <p:sp>
        <p:nvSpPr>
          <p:cNvPr id="3" name="Rectangle 2"/>
          <p:cNvSpPr>
            <a:spLocks noChangeArrowheads="1"/>
          </p:cNvSpPr>
          <p:nvPr/>
        </p:nvSpPr>
        <p:spPr bwMode="auto">
          <a:xfrm>
            <a:off x="304800" y="152400"/>
            <a:ext cx="8534399" cy="535531"/>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US" sz="3600" b="1" dirty="0" smtClean="0">
                <a:solidFill>
                  <a:srgbClr val="007E39"/>
                </a:solidFill>
                <a:latin typeface="Verdana" pitchFamily="34" charset="0"/>
                <a:ea typeface="Verdana" pitchFamily="34" charset="0"/>
                <a:cs typeface="Verdana" pitchFamily="34" charset="0"/>
              </a:rPr>
              <a:t>What Formats does it Output?</a:t>
            </a:r>
            <a:endParaRPr lang="en-US" sz="2800" dirty="0">
              <a:solidFill>
                <a:srgbClr val="FFFF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439653048"/>
      </p:ext>
    </p:extLst>
  </p:cSld>
  <p:clrMapOvr>
    <a:masterClrMapping/>
  </p:clrMapOvr>
  <p:transition spd="slow" advTm="8291">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143000"/>
            <a:ext cx="8839200" cy="5275290"/>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pPr>
            <a:r>
              <a:rPr lang="en-AU" sz="2400" dirty="0">
                <a:solidFill>
                  <a:srgbClr val="FFFF00"/>
                </a:solidFill>
                <a:latin typeface="Verdana" pitchFamily="34" charset="0"/>
                <a:ea typeface="Verdana" pitchFamily="34" charset="0"/>
                <a:cs typeface="Verdana" pitchFamily="34" charset="0"/>
              </a:rPr>
              <a:t>C</a:t>
            </a:r>
            <a:r>
              <a:rPr lang="en-AU" sz="2400" dirty="0" smtClean="0">
                <a:solidFill>
                  <a:srgbClr val="FFFF00"/>
                </a:solidFill>
                <a:latin typeface="Verdana" pitchFamily="34" charset="0"/>
                <a:ea typeface="Verdana" pitchFamily="34" charset="0"/>
                <a:cs typeface="Verdana" pitchFamily="34" charset="0"/>
              </a:rPr>
              <a:t>omponents (prices are in $US), we go both Up and Down from these as indicative prices:</a:t>
            </a:r>
          </a:p>
          <a:p>
            <a:pPr>
              <a:spcBef>
                <a:spcPct val="20000"/>
              </a:spcBef>
            </a:pPr>
            <a:endParaRPr lang="en-AU" sz="2400" dirty="0">
              <a:solidFill>
                <a:srgbClr val="FFFF00"/>
              </a:solidFill>
              <a:latin typeface="Verdana" pitchFamily="34" charset="0"/>
              <a:ea typeface="Verdana" pitchFamily="34" charset="0"/>
              <a:cs typeface="Verdana" pitchFamily="34" charset="0"/>
            </a:endParaRPr>
          </a:p>
          <a:p>
            <a:pPr lvl="1">
              <a:spcBef>
                <a:spcPct val="20000"/>
              </a:spcBef>
            </a:pPr>
            <a:r>
              <a:rPr lang="en-AU" sz="2000" b="1" dirty="0" smtClean="0">
                <a:solidFill>
                  <a:srgbClr val="C00000"/>
                </a:solidFill>
                <a:latin typeface="Verdana" pitchFamily="34" charset="0"/>
                <a:ea typeface="Verdana" pitchFamily="34" charset="0"/>
                <a:cs typeface="Verdana" pitchFamily="34" charset="0"/>
              </a:rPr>
              <a:t>Form Designer </a:t>
            </a:r>
            <a:r>
              <a:rPr lang="en-AU" sz="2000" dirty="0" smtClean="0">
                <a:solidFill>
                  <a:srgbClr val="FFFF00"/>
                </a:solidFill>
                <a:latin typeface="Verdana" pitchFamily="34" charset="0"/>
                <a:ea typeface="Verdana" pitchFamily="34" charset="0"/>
                <a:cs typeface="Verdana" pitchFamily="34" charset="0"/>
              </a:rPr>
              <a:t>is required, one copy.  </a:t>
            </a:r>
            <a:r>
              <a:rPr lang="en-AU" sz="2000" b="1" dirty="0" smtClean="0">
                <a:solidFill>
                  <a:srgbClr val="007E39"/>
                </a:solidFill>
                <a:latin typeface="Verdana" pitchFamily="34" charset="0"/>
                <a:ea typeface="Verdana" pitchFamily="34" charset="0"/>
                <a:cs typeface="Verdana" pitchFamily="34" charset="0"/>
              </a:rPr>
              <a:t>Your price $2,500 </a:t>
            </a:r>
            <a:r>
              <a:rPr lang="en-AU" sz="2000" dirty="0" smtClean="0">
                <a:solidFill>
                  <a:srgbClr val="FFFF00"/>
                </a:solidFill>
                <a:latin typeface="Verdana" pitchFamily="34" charset="0"/>
                <a:ea typeface="Verdana" pitchFamily="34" charset="0"/>
                <a:cs typeface="Verdana" pitchFamily="34" charset="0"/>
              </a:rPr>
              <a:t>first copy, subsequent / customers copies half price.  </a:t>
            </a:r>
          </a:p>
          <a:p>
            <a:pPr lvl="1">
              <a:spcBef>
                <a:spcPct val="20000"/>
              </a:spcBef>
            </a:pPr>
            <a:endParaRPr lang="en-AU" sz="2000" dirty="0">
              <a:solidFill>
                <a:srgbClr val="FFFF00"/>
              </a:solidFill>
              <a:latin typeface="Verdana" pitchFamily="34" charset="0"/>
              <a:ea typeface="Verdana" pitchFamily="34" charset="0"/>
              <a:cs typeface="Verdana" pitchFamily="34" charset="0"/>
            </a:endParaRPr>
          </a:p>
          <a:p>
            <a:pPr lvl="1">
              <a:spcBef>
                <a:spcPct val="20000"/>
              </a:spcBef>
            </a:pPr>
            <a:r>
              <a:rPr lang="en-AU" sz="2000" b="1" dirty="0" smtClean="0">
                <a:solidFill>
                  <a:srgbClr val="C00000"/>
                </a:solidFill>
                <a:latin typeface="Verdana" pitchFamily="34" charset="0"/>
                <a:ea typeface="Verdana" pitchFamily="34" charset="0"/>
                <a:cs typeface="Verdana" pitchFamily="34" charset="0"/>
              </a:rPr>
              <a:t>Layout module</a:t>
            </a:r>
            <a:r>
              <a:rPr lang="en-AU" sz="2000" dirty="0" smtClean="0">
                <a:solidFill>
                  <a:srgbClr val="FFFF00"/>
                </a:solidFill>
                <a:latin typeface="Verdana" pitchFamily="34" charset="0"/>
                <a:ea typeface="Verdana" pitchFamily="34" charset="0"/>
                <a:cs typeface="Verdana" pitchFamily="34" charset="0"/>
              </a:rPr>
              <a:t>, Microsoft (ex-Visual Studio) or Linux (Red Hat / </a:t>
            </a:r>
            <a:r>
              <a:rPr lang="en-AU" sz="2000" dirty="0" err="1" smtClean="0">
                <a:solidFill>
                  <a:srgbClr val="FFFF00"/>
                </a:solidFill>
                <a:latin typeface="Verdana" pitchFamily="34" charset="0"/>
                <a:ea typeface="Verdana" pitchFamily="34" charset="0"/>
                <a:cs typeface="Verdana" pitchFamily="34" charset="0"/>
              </a:rPr>
              <a:t>Debian</a:t>
            </a:r>
            <a:r>
              <a:rPr lang="en-AU" sz="2000" dirty="0" smtClean="0">
                <a:solidFill>
                  <a:srgbClr val="FFFF00"/>
                </a:solidFill>
                <a:latin typeface="Verdana" pitchFamily="34" charset="0"/>
                <a:ea typeface="Verdana" pitchFamily="34" charset="0"/>
                <a:cs typeface="Verdana" pitchFamily="34" charset="0"/>
              </a:rPr>
              <a:t>).  </a:t>
            </a:r>
            <a:r>
              <a:rPr lang="en-AU" sz="2000" b="1" dirty="0" smtClean="0">
                <a:solidFill>
                  <a:srgbClr val="007E39"/>
                </a:solidFill>
                <a:latin typeface="Verdana" pitchFamily="34" charset="0"/>
                <a:ea typeface="Verdana" pitchFamily="34" charset="0"/>
                <a:cs typeface="Verdana" pitchFamily="34" charset="0"/>
              </a:rPr>
              <a:t>Your price $1,250 Windows or $1,500 Linux.</a:t>
            </a:r>
            <a:r>
              <a:rPr lang="en-AU" sz="2000" dirty="0" smtClean="0">
                <a:solidFill>
                  <a:srgbClr val="FFFF00"/>
                </a:solidFill>
                <a:latin typeface="Verdana" pitchFamily="34" charset="0"/>
                <a:ea typeface="Verdana" pitchFamily="34" charset="0"/>
                <a:cs typeface="Verdana" pitchFamily="34" charset="0"/>
              </a:rPr>
              <a:t>  You do not require an internal copy, the test functions in Form Designer cover requirements.</a:t>
            </a:r>
          </a:p>
          <a:p>
            <a:pPr lvl="1">
              <a:spcBef>
                <a:spcPct val="20000"/>
              </a:spcBef>
            </a:pPr>
            <a:endParaRPr lang="en-AU" sz="2000" dirty="0">
              <a:solidFill>
                <a:srgbClr val="FFFF00"/>
              </a:solidFill>
              <a:latin typeface="Verdana" pitchFamily="34" charset="0"/>
              <a:ea typeface="Verdana" pitchFamily="34" charset="0"/>
              <a:cs typeface="Verdana" pitchFamily="34" charset="0"/>
            </a:endParaRPr>
          </a:p>
          <a:p>
            <a:pPr lvl="1">
              <a:spcBef>
                <a:spcPct val="20000"/>
              </a:spcBef>
            </a:pPr>
            <a:r>
              <a:rPr lang="en-AU" sz="2000" b="1" dirty="0" smtClean="0">
                <a:solidFill>
                  <a:srgbClr val="FF0000"/>
                </a:solidFill>
                <a:latin typeface="Verdana" pitchFamily="34" charset="0"/>
                <a:ea typeface="Verdana" pitchFamily="34" charset="0"/>
                <a:cs typeface="Verdana" pitchFamily="34" charset="0"/>
              </a:rPr>
              <a:t>Text to XML </a:t>
            </a:r>
            <a:r>
              <a:rPr lang="en-AU" sz="2000" dirty="0" smtClean="0">
                <a:solidFill>
                  <a:srgbClr val="FFFF00"/>
                </a:solidFill>
                <a:latin typeface="Verdana" pitchFamily="34" charset="0"/>
                <a:ea typeface="Verdana" pitchFamily="34" charset="0"/>
                <a:cs typeface="Verdana" pitchFamily="34" charset="0"/>
              </a:rPr>
              <a:t>and </a:t>
            </a:r>
            <a:r>
              <a:rPr lang="en-AU" sz="2000" b="1" dirty="0" smtClean="0">
                <a:solidFill>
                  <a:srgbClr val="FF0000"/>
                </a:solidFill>
                <a:latin typeface="Verdana" pitchFamily="34" charset="0"/>
                <a:ea typeface="Verdana" pitchFamily="34" charset="0"/>
                <a:cs typeface="Verdana" pitchFamily="34" charset="0"/>
              </a:rPr>
              <a:t>XML to XML </a:t>
            </a:r>
            <a:r>
              <a:rPr lang="en-AU" sz="2000" dirty="0" smtClean="0">
                <a:solidFill>
                  <a:srgbClr val="FFFF00"/>
                </a:solidFill>
                <a:latin typeface="Verdana" pitchFamily="34" charset="0"/>
                <a:ea typeface="Verdana" pitchFamily="34" charset="0"/>
                <a:cs typeface="Verdana" pitchFamily="34" charset="0"/>
              </a:rPr>
              <a:t>modules</a:t>
            </a:r>
            <a:r>
              <a:rPr lang="en-AU" sz="2000" dirty="0">
                <a:solidFill>
                  <a:srgbClr val="FFFF00"/>
                </a:solidFill>
                <a:latin typeface="Verdana" pitchFamily="34" charset="0"/>
                <a:ea typeface="Verdana" pitchFamily="34" charset="0"/>
                <a:cs typeface="Verdana" pitchFamily="34" charset="0"/>
              </a:rPr>
              <a:t>. </a:t>
            </a:r>
            <a:r>
              <a:rPr lang="en-AU" sz="2000" b="1" dirty="0">
                <a:solidFill>
                  <a:srgbClr val="007E39"/>
                </a:solidFill>
                <a:latin typeface="Verdana" pitchFamily="34" charset="0"/>
                <a:ea typeface="Verdana" pitchFamily="34" charset="0"/>
                <a:cs typeface="Verdana" pitchFamily="34" charset="0"/>
              </a:rPr>
              <a:t>Your price $1,250 Windows or $1,500 </a:t>
            </a:r>
            <a:r>
              <a:rPr lang="en-AU" sz="2000" b="1" dirty="0" smtClean="0">
                <a:solidFill>
                  <a:srgbClr val="007E39"/>
                </a:solidFill>
                <a:latin typeface="Verdana" pitchFamily="34" charset="0"/>
                <a:ea typeface="Verdana" pitchFamily="34" charset="0"/>
                <a:cs typeface="Verdana" pitchFamily="34" charset="0"/>
              </a:rPr>
              <a:t>Linux each.  </a:t>
            </a:r>
            <a:r>
              <a:rPr lang="en-AU" sz="2000" dirty="0" smtClean="0">
                <a:solidFill>
                  <a:srgbClr val="FFFF00"/>
                </a:solidFill>
                <a:latin typeface="Verdana" pitchFamily="34" charset="0"/>
                <a:ea typeface="Verdana" pitchFamily="34" charset="0"/>
                <a:cs typeface="Verdana" pitchFamily="34" charset="0"/>
              </a:rPr>
              <a:t>You can write your own output to FormTrap XML standards – which are simple - for complete control.  </a:t>
            </a:r>
            <a:endParaRPr lang="en-US" sz="2000" dirty="0">
              <a:solidFill>
                <a:srgbClr val="FFFF00"/>
              </a:solidFill>
              <a:latin typeface="Verdana" pitchFamily="34" charset="0"/>
              <a:ea typeface="Verdana" pitchFamily="34" charset="0"/>
              <a:cs typeface="Verdana" pitchFamily="34" charset="0"/>
            </a:endParaRPr>
          </a:p>
        </p:txBody>
      </p:sp>
      <p:sp>
        <p:nvSpPr>
          <p:cNvPr id="3" name="Rectangle 2"/>
          <p:cNvSpPr>
            <a:spLocks noChangeArrowheads="1"/>
          </p:cNvSpPr>
          <p:nvPr/>
        </p:nvSpPr>
        <p:spPr bwMode="auto">
          <a:xfrm>
            <a:off x="304800" y="152400"/>
            <a:ext cx="8534399" cy="535531"/>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US" sz="3600" b="1" dirty="0" smtClean="0">
                <a:solidFill>
                  <a:srgbClr val="007E39"/>
                </a:solidFill>
                <a:latin typeface="Verdana" pitchFamily="34" charset="0"/>
                <a:ea typeface="Verdana" pitchFamily="34" charset="0"/>
                <a:cs typeface="Verdana" pitchFamily="34" charset="0"/>
              </a:rPr>
              <a:t>What does it Cost?</a:t>
            </a:r>
            <a:endParaRPr lang="en-US" sz="2800" dirty="0">
              <a:solidFill>
                <a:srgbClr val="FFFF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500980855"/>
      </p:ext>
    </p:extLst>
  </p:cSld>
  <p:clrMapOvr>
    <a:masterClrMapping/>
  </p:clrMapOvr>
  <p:transition spd="slow" advTm="30632">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143000"/>
            <a:ext cx="8839200" cy="4358116"/>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pPr>
            <a:r>
              <a:rPr lang="en-AU" sz="2400" dirty="0">
                <a:solidFill>
                  <a:srgbClr val="FFFF00"/>
                </a:solidFill>
                <a:latin typeface="Verdana" pitchFamily="34" charset="0"/>
                <a:ea typeface="Verdana" pitchFamily="34" charset="0"/>
                <a:cs typeface="Verdana" pitchFamily="34" charset="0"/>
              </a:rPr>
              <a:t>C</a:t>
            </a:r>
            <a:r>
              <a:rPr lang="en-AU" sz="2400" dirty="0" smtClean="0">
                <a:solidFill>
                  <a:srgbClr val="FFFF00"/>
                </a:solidFill>
                <a:latin typeface="Verdana" pitchFamily="34" charset="0"/>
                <a:ea typeface="Verdana" pitchFamily="34" charset="0"/>
                <a:cs typeface="Verdana" pitchFamily="34" charset="0"/>
              </a:rPr>
              <a:t>omponents (prices are in $US):</a:t>
            </a:r>
          </a:p>
          <a:p>
            <a:pPr>
              <a:spcBef>
                <a:spcPct val="20000"/>
              </a:spcBef>
            </a:pPr>
            <a:endParaRPr lang="en-AU" sz="2400" dirty="0">
              <a:solidFill>
                <a:srgbClr val="FFFF00"/>
              </a:solidFill>
              <a:latin typeface="Verdana" pitchFamily="34" charset="0"/>
              <a:ea typeface="Verdana" pitchFamily="34" charset="0"/>
              <a:cs typeface="Verdana" pitchFamily="34" charset="0"/>
            </a:endParaRPr>
          </a:p>
          <a:p>
            <a:pPr lvl="1">
              <a:spcBef>
                <a:spcPct val="20000"/>
              </a:spcBef>
            </a:pPr>
            <a:r>
              <a:rPr lang="en-AU" sz="2200" b="1" dirty="0" smtClean="0">
                <a:solidFill>
                  <a:srgbClr val="C00000"/>
                </a:solidFill>
                <a:latin typeface="Verdana" pitchFamily="34" charset="0"/>
                <a:ea typeface="Verdana" pitchFamily="34" charset="0"/>
                <a:cs typeface="Verdana" pitchFamily="34" charset="0"/>
              </a:rPr>
              <a:t>FormTrap Spooler Program </a:t>
            </a:r>
            <a:r>
              <a:rPr lang="en-AU" sz="2200" dirty="0" smtClean="0">
                <a:solidFill>
                  <a:srgbClr val="FFFF00"/>
                </a:solidFill>
                <a:latin typeface="Verdana" pitchFamily="34" charset="0"/>
                <a:ea typeface="Verdana" pitchFamily="34" charset="0"/>
                <a:cs typeface="Verdana" pitchFamily="34" charset="0"/>
              </a:rPr>
              <a:t>is the program version of the FormTrap Server, 3 printers, Email, Fax (</a:t>
            </a:r>
            <a:r>
              <a:rPr lang="en-AU" sz="2200" dirty="0" err="1" smtClean="0">
                <a:solidFill>
                  <a:srgbClr val="FFFF00"/>
                </a:solidFill>
                <a:latin typeface="Verdana" pitchFamily="34" charset="0"/>
                <a:ea typeface="Verdana" pitchFamily="34" charset="0"/>
                <a:cs typeface="Verdana" pitchFamily="34" charset="0"/>
              </a:rPr>
              <a:t>incl</a:t>
            </a:r>
            <a:r>
              <a:rPr lang="en-AU" sz="2200" dirty="0" smtClean="0">
                <a:solidFill>
                  <a:srgbClr val="FFFF00"/>
                </a:solidFill>
                <a:latin typeface="Verdana" pitchFamily="34" charset="0"/>
                <a:ea typeface="Verdana" pitchFamily="34" charset="0"/>
                <a:cs typeface="Verdana" pitchFamily="34" charset="0"/>
              </a:rPr>
              <a:t> e-Fax),</a:t>
            </a:r>
          </a:p>
          <a:p>
            <a:pPr lvl="1">
              <a:spcBef>
                <a:spcPct val="20000"/>
              </a:spcBef>
            </a:pPr>
            <a:r>
              <a:rPr lang="en-AU" sz="2200" b="1" dirty="0" smtClean="0">
                <a:solidFill>
                  <a:srgbClr val="007E39"/>
                </a:solidFill>
                <a:latin typeface="Verdana" pitchFamily="34" charset="0"/>
                <a:ea typeface="Verdana" pitchFamily="34" charset="0"/>
                <a:cs typeface="Verdana" pitchFamily="34" charset="0"/>
              </a:rPr>
              <a:t>$2,000 additional printers $150 each</a:t>
            </a:r>
            <a:r>
              <a:rPr lang="en-AU" sz="2200" dirty="0" smtClean="0">
                <a:solidFill>
                  <a:srgbClr val="FFFF00"/>
                </a:solidFill>
                <a:latin typeface="Verdana" pitchFamily="34" charset="0"/>
                <a:ea typeface="Verdana" pitchFamily="34" charset="0"/>
                <a:cs typeface="Verdana" pitchFamily="34" charset="0"/>
              </a:rPr>
              <a:t>, your logo.</a:t>
            </a:r>
          </a:p>
          <a:p>
            <a:pPr lvl="1">
              <a:spcBef>
                <a:spcPct val="20000"/>
              </a:spcBef>
            </a:pPr>
            <a:endParaRPr lang="en-AU" sz="2200" dirty="0">
              <a:solidFill>
                <a:srgbClr val="FFFF00"/>
              </a:solidFill>
              <a:latin typeface="Verdana" pitchFamily="34" charset="0"/>
              <a:ea typeface="Verdana" pitchFamily="34" charset="0"/>
              <a:cs typeface="Verdana" pitchFamily="34" charset="0"/>
            </a:endParaRPr>
          </a:p>
          <a:p>
            <a:pPr lvl="1">
              <a:spcBef>
                <a:spcPct val="20000"/>
              </a:spcBef>
            </a:pPr>
            <a:r>
              <a:rPr lang="en-AU" sz="2200" b="1" dirty="0" smtClean="0">
                <a:solidFill>
                  <a:srgbClr val="C00000"/>
                </a:solidFill>
                <a:latin typeface="Verdana" pitchFamily="34" charset="0"/>
                <a:ea typeface="Verdana" pitchFamily="34" charset="0"/>
                <a:cs typeface="Verdana" pitchFamily="34" charset="0"/>
              </a:rPr>
              <a:t>FormTrap Server</a:t>
            </a:r>
            <a:r>
              <a:rPr lang="en-AU" sz="2200" dirty="0" smtClean="0">
                <a:solidFill>
                  <a:srgbClr val="FFFF00"/>
                </a:solidFill>
                <a:latin typeface="Verdana" pitchFamily="34" charset="0"/>
                <a:ea typeface="Verdana" pitchFamily="34" charset="0"/>
                <a:cs typeface="Verdana" pitchFamily="34" charset="0"/>
              </a:rPr>
              <a:t> is the Server version, 5 printers, all of the above. </a:t>
            </a:r>
            <a:r>
              <a:rPr lang="en-AU" sz="2200" b="1" dirty="0">
                <a:solidFill>
                  <a:srgbClr val="007E39"/>
                </a:solidFill>
                <a:latin typeface="Verdana" pitchFamily="34" charset="0"/>
                <a:ea typeface="Verdana" pitchFamily="34" charset="0"/>
                <a:cs typeface="Verdana" pitchFamily="34" charset="0"/>
              </a:rPr>
              <a:t>Your price $</a:t>
            </a:r>
            <a:r>
              <a:rPr lang="en-AU" sz="2200" b="1" dirty="0" smtClean="0">
                <a:solidFill>
                  <a:srgbClr val="007E39"/>
                </a:solidFill>
                <a:latin typeface="Verdana" pitchFamily="34" charset="0"/>
                <a:ea typeface="Verdana" pitchFamily="34" charset="0"/>
                <a:cs typeface="Verdana" pitchFamily="34" charset="0"/>
              </a:rPr>
              <a:t>3,500</a:t>
            </a:r>
            <a:r>
              <a:rPr lang="en-AU" sz="2200" b="1" dirty="0" smtClean="0">
                <a:solidFill>
                  <a:srgbClr val="007E39"/>
                </a:solidFill>
                <a:latin typeface="Verdana" pitchFamily="34" charset="0"/>
                <a:ea typeface="Verdana" pitchFamily="34" charset="0"/>
                <a:cs typeface="Verdana" pitchFamily="34" charset="0"/>
              </a:rPr>
              <a:t>, additional printers $150/</a:t>
            </a:r>
            <a:r>
              <a:rPr lang="en-AU" sz="2200" b="1" dirty="0" err="1" smtClean="0">
                <a:solidFill>
                  <a:srgbClr val="007E39"/>
                </a:solidFill>
                <a:latin typeface="Verdana" pitchFamily="34" charset="0"/>
                <a:ea typeface="Verdana" pitchFamily="34" charset="0"/>
                <a:cs typeface="Verdana" pitchFamily="34" charset="0"/>
              </a:rPr>
              <a:t>ea</a:t>
            </a:r>
            <a:r>
              <a:rPr lang="en-AU" sz="2200" b="1" dirty="0" smtClean="0">
                <a:solidFill>
                  <a:srgbClr val="007E39"/>
                </a:solidFill>
                <a:latin typeface="Verdana" pitchFamily="34" charset="0"/>
                <a:ea typeface="Verdana" pitchFamily="34" charset="0"/>
                <a:cs typeface="Verdana" pitchFamily="34" charset="0"/>
              </a:rPr>
              <a:t> or </a:t>
            </a:r>
            <a:r>
              <a:rPr lang="en-AU" sz="2200" b="1" dirty="0" smtClean="0">
                <a:solidFill>
                  <a:srgbClr val="007E39"/>
                </a:solidFill>
                <a:latin typeface="Verdana" pitchFamily="34" charset="0"/>
                <a:ea typeface="Verdana" pitchFamily="34" charset="0"/>
                <a:cs typeface="Verdana" pitchFamily="34" charset="0"/>
              </a:rPr>
              <a:t>$500/5 </a:t>
            </a:r>
            <a:r>
              <a:rPr lang="en-AU" sz="2200" b="1" dirty="0" smtClean="0">
                <a:solidFill>
                  <a:srgbClr val="007E39"/>
                </a:solidFill>
                <a:latin typeface="Verdana" pitchFamily="34" charset="0"/>
                <a:ea typeface="Verdana" pitchFamily="34" charset="0"/>
                <a:cs typeface="Verdana" pitchFamily="34" charset="0"/>
              </a:rPr>
              <a:t>in blocks of five</a:t>
            </a:r>
            <a:r>
              <a:rPr lang="en-AU" sz="2200" dirty="0" smtClean="0">
                <a:solidFill>
                  <a:srgbClr val="FFFF00"/>
                </a:solidFill>
                <a:latin typeface="Verdana" pitchFamily="34" charset="0"/>
                <a:ea typeface="Verdana" pitchFamily="34" charset="0"/>
                <a:cs typeface="Verdana" pitchFamily="34" charset="0"/>
              </a:rPr>
              <a:t>, your logo.</a:t>
            </a:r>
          </a:p>
          <a:p>
            <a:pPr lvl="1">
              <a:spcBef>
                <a:spcPct val="20000"/>
              </a:spcBef>
            </a:pPr>
            <a:endParaRPr lang="en-AU" sz="2200" dirty="0">
              <a:solidFill>
                <a:srgbClr val="FFFF00"/>
              </a:solidFill>
              <a:latin typeface="Verdana" pitchFamily="34" charset="0"/>
              <a:ea typeface="Verdana" pitchFamily="34" charset="0"/>
              <a:cs typeface="Verdana" pitchFamily="34" charset="0"/>
            </a:endParaRPr>
          </a:p>
          <a:p>
            <a:pPr lvl="1">
              <a:spcBef>
                <a:spcPct val="20000"/>
              </a:spcBef>
            </a:pPr>
            <a:r>
              <a:rPr lang="en-AU" sz="2200" b="1" dirty="0" smtClean="0">
                <a:solidFill>
                  <a:srgbClr val="FF0000"/>
                </a:solidFill>
                <a:latin typeface="Verdana" pitchFamily="34" charset="0"/>
                <a:ea typeface="Verdana" pitchFamily="34" charset="0"/>
                <a:cs typeface="Verdana" pitchFamily="34" charset="0"/>
              </a:rPr>
              <a:t>QDE module</a:t>
            </a:r>
            <a:r>
              <a:rPr lang="en-AU" sz="2200" dirty="0" smtClean="0">
                <a:solidFill>
                  <a:srgbClr val="FFFF00"/>
                </a:solidFill>
                <a:latin typeface="Verdana" pitchFamily="34" charset="0"/>
                <a:ea typeface="Verdana" pitchFamily="34" charset="0"/>
                <a:cs typeface="Verdana" pitchFamily="34" charset="0"/>
              </a:rPr>
              <a:t> </a:t>
            </a:r>
            <a:r>
              <a:rPr lang="en-AU" sz="2200" b="1" dirty="0" smtClean="0">
                <a:solidFill>
                  <a:srgbClr val="007E39"/>
                </a:solidFill>
                <a:latin typeface="Verdana" pitchFamily="34" charset="0"/>
                <a:ea typeface="Verdana" pitchFamily="34" charset="0"/>
                <a:cs typeface="Verdana" pitchFamily="34" charset="0"/>
              </a:rPr>
              <a:t>$100/</a:t>
            </a:r>
            <a:r>
              <a:rPr lang="en-AU" sz="2200" b="1" dirty="0" err="1" smtClean="0">
                <a:solidFill>
                  <a:srgbClr val="007E39"/>
                </a:solidFill>
                <a:latin typeface="Verdana" pitchFamily="34" charset="0"/>
                <a:ea typeface="Verdana" pitchFamily="34" charset="0"/>
                <a:cs typeface="Verdana" pitchFamily="34" charset="0"/>
              </a:rPr>
              <a:t>yr</a:t>
            </a:r>
            <a:r>
              <a:rPr lang="en-AU" sz="2200" b="1" dirty="0" smtClean="0">
                <a:solidFill>
                  <a:srgbClr val="007E39"/>
                </a:solidFill>
                <a:latin typeface="Verdana" pitchFamily="34" charset="0"/>
                <a:ea typeface="Verdana" pitchFamily="34" charset="0"/>
                <a:cs typeface="Verdana" pitchFamily="34" charset="0"/>
              </a:rPr>
              <a:t>/computer</a:t>
            </a:r>
            <a:r>
              <a:rPr lang="en-AU" sz="2200" dirty="0" smtClean="0">
                <a:solidFill>
                  <a:srgbClr val="FFFF00"/>
                </a:solidFill>
                <a:latin typeface="Verdana" pitchFamily="34" charset="0"/>
                <a:ea typeface="Verdana" pitchFamily="34" charset="0"/>
                <a:cs typeface="Verdana" pitchFamily="34" charset="0"/>
              </a:rPr>
              <a:t>. </a:t>
            </a:r>
            <a:endParaRPr lang="en-US" sz="2200" dirty="0">
              <a:solidFill>
                <a:srgbClr val="FFFF00"/>
              </a:solidFill>
              <a:latin typeface="Verdana" pitchFamily="34" charset="0"/>
              <a:ea typeface="Verdana" pitchFamily="34" charset="0"/>
              <a:cs typeface="Verdana" pitchFamily="34" charset="0"/>
            </a:endParaRPr>
          </a:p>
        </p:txBody>
      </p:sp>
      <p:sp>
        <p:nvSpPr>
          <p:cNvPr id="3" name="Rectangle 2"/>
          <p:cNvSpPr>
            <a:spLocks noChangeArrowheads="1"/>
          </p:cNvSpPr>
          <p:nvPr/>
        </p:nvSpPr>
        <p:spPr bwMode="auto">
          <a:xfrm>
            <a:off x="304800" y="152400"/>
            <a:ext cx="8534399" cy="535531"/>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US" sz="3600" b="1" dirty="0" smtClean="0">
                <a:solidFill>
                  <a:srgbClr val="007E39"/>
                </a:solidFill>
                <a:latin typeface="Verdana" pitchFamily="34" charset="0"/>
                <a:ea typeface="Verdana" pitchFamily="34" charset="0"/>
                <a:cs typeface="Verdana" pitchFamily="34" charset="0"/>
              </a:rPr>
              <a:t>What does it Cost? </a:t>
            </a:r>
            <a:r>
              <a:rPr lang="en-US" b="1" dirty="0" smtClean="0">
                <a:solidFill>
                  <a:srgbClr val="007E39"/>
                </a:solidFill>
                <a:latin typeface="Verdana" pitchFamily="34" charset="0"/>
                <a:ea typeface="Verdana" pitchFamily="34" charset="0"/>
                <a:cs typeface="Verdana" pitchFamily="34" charset="0"/>
              </a:rPr>
              <a:t>(continued)</a:t>
            </a:r>
            <a:endParaRPr lang="en-US" dirty="0">
              <a:solidFill>
                <a:srgbClr val="FFFF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044975116"/>
      </p:ext>
    </p:extLst>
  </p:cSld>
  <p:clrMapOvr>
    <a:masterClrMapping/>
  </p:clrMapOvr>
  <p:transition spd="slow" advTm="19047">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143000"/>
            <a:ext cx="8839200" cy="4592026"/>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pPr>
            <a:endParaRPr lang="en-AU" sz="24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All software is keyed to your organization, your forms are not available to others and vice versa.  </a:t>
            </a: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Modules link to a registration web site periodically, modules may be copied to new platforms, however the prior platform stops working at it’s next registration check (allows overlap on equipment change).  We are informed on suspect registration changes (too many, regularly, in a short period).</a:t>
            </a: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NOTHING else is required …</a:t>
            </a:r>
          </a:p>
          <a:p>
            <a:pPr>
              <a:spcBef>
                <a:spcPct val="20000"/>
              </a:spcBef>
            </a:pPr>
            <a:r>
              <a:rPr lang="en-AU" sz="2200" dirty="0" smtClean="0">
                <a:solidFill>
                  <a:srgbClr val="FFFF00"/>
                </a:solidFill>
                <a:latin typeface="Verdana" pitchFamily="34" charset="0"/>
                <a:ea typeface="Verdana" pitchFamily="34" charset="0"/>
                <a:cs typeface="Verdana" pitchFamily="34" charset="0"/>
              </a:rPr>
              <a:t>                     … and it’s all </a:t>
            </a:r>
            <a:r>
              <a:rPr lang="en-AU" sz="2200" b="1" dirty="0" smtClean="0">
                <a:solidFill>
                  <a:srgbClr val="FF0000"/>
                </a:solidFill>
                <a:latin typeface="Verdana" pitchFamily="34" charset="0"/>
                <a:ea typeface="Verdana" pitchFamily="34" charset="0"/>
                <a:cs typeface="Verdana" pitchFamily="34" charset="0"/>
              </a:rPr>
              <a:t>OUR</a:t>
            </a:r>
            <a:r>
              <a:rPr lang="en-AU" sz="2200" dirty="0" smtClean="0">
                <a:solidFill>
                  <a:srgbClr val="FFFF00"/>
                </a:solidFill>
                <a:latin typeface="Verdana" pitchFamily="34" charset="0"/>
                <a:ea typeface="Verdana" pitchFamily="34" charset="0"/>
                <a:cs typeface="Verdana" pitchFamily="34" charset="0"/>
              </a:rPr>
              <a:t> code.</a:t>
            </a:r>
            <a:endParaRPr lang="en-US" sz="2200" dirty="0">
              <a:solidFill>
                <a:srgbClr val="FFFF00"/>
              </a:solidFill>
              <a:latin typeface="Verdana" pitchFamily="34" charset="0"/>
              <a:ea typeface="Verdana" pitchFamily="34" charset="0"/>
              <a:cs typeface="Verdana" pitchFamily="34" charset="0"/>
            </a:endParaRPr>
          </a:p>
        </p:txBody>
      </p:sp>
      <p:sp>
        <p:nvSpPr>
          <p:cNvPr id="3" name="Rectangle 2"/>
          <p:cNvSpPr>
            <a:spLocks noChangeArrowheads="1"/>
          </p:cNvSpPr>
          <p:nvPr/>
        </p:nvSpPr>
        <p:spPr bwMode="auto">
          <a:xfrm>
            <a:off x="304800" y="152400"/>
            <a:ext cx="8534399" cy="535531"/>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US" sz="3600" b="1" dirty="0" smtClean="0">
                <a:solidFill>
                  <a:srgbClr val="007E39"/>
                </a:solidFill>
                <a:latin typeface="Verdana" pitchFamily="34" charset="0"/>
                <a:ea typeface="Verdana" pitchFamily="34" charset="0"/>
                <a:cs typeface="Verdana" pitchFamily="34" charset="0"/>
              </a:rPr>
              <a:t>Software Security</a:t>
            </a:r>
            <a:endParaRPr lang="en-US" sz="2800" dirty="0">
              <a:solidFill>
                <a:srgbClr val="FFFF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526538916"/>
      </p:ext>
    </p:extLst>
  </p:cSld>
  <p:clrMapOvr>
    <a:masterClrMapping/>
  </p:clrMapOvr>
  <p:transition spd="slow" advTm="16237">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143000"/>
            <a:ext cx="8839200" cy="5946243"/>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pPr>
            <a:endParaRPr lang="en-AU" sz="24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You may download an unrestricted trial version, good for two months from download date at no charge.  If you require support for the trial please pay us $US 1,000 (20% of the sales price + $100), otherwise you’re on your own.  Support purchase covers the first year, including the trial period.</a:t>
            </a: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b="1" dirty="0" smtClean="0">
                <a:solidFill>
                  <a:srgbClr val="FFFF00"/>
                </a:solidFill>
                <a:latin typeface="Verdana" pitchFamily="34" charset="0"/>
                <a:ea typeface="Verdana" pitchFamily="34" charset="0"/>
                <a:cs typeface="Verdana" pitchFamily="34" charset="0"/>
              </a:rPr>
              <a:t>Support and Upgrades</a:t>
            </a:r>
            <a:r>
              <a:rPr lang="en-AU" sz="2200" dirty="0" smtClean="0">
                <a:solidFill>
                  <a:srgbClr val="FFFF00"/>
                </a:solidFill>
                <a:latin typeface="Verdana" pitchFamily="34" charset="0"/>
                <a:ea typeface="Verdana" pitchFamily="34" charset="0"/>
                <a:cs typeface="Verdana" pitchFamily="34" charset="0"/>
              </a:rPr>
              <a:t> fee is 20% of selling price to you, and is mandatory for the first year, thereafter optional on ALL of your sites.  We do not support lapsed sites.  Repurchased support with penalties is </a:t>
            </a:r>
            <a:r>
              <a:rPr lang="en-AU" sz="2200" dirty="0" smtClean="0">
                <a:solidFill>
                  <a:srgbClr val="FFFF00"/>
                </a:solidFill>
                <a:latin typeface="Verdana" pitchFamily="34" charset="0"/>
                <a:ea typeface="Verdana" pitchFamily="34" charset="0"/>
                <a:cs typeface="Verdana" pitchFamily="34" charset="0"/>
              </a:rPr>
              <a:t>possible.</a:t>
            </a:r>
            <a:endParaRPr lang="en-AU" sz="2200" b="1" dirty="0" smtClean="0">
              <a:solidFill>
                <a:srgbClr val="FFFF00"/>
              </a:solidFill>
              <a:latin typeface="Verdana" pitchFamily="34" charset="0"/>
              <a:ea typeface="Verdana" pitchFamily="34" charset="0"/>
              <a:cs typeface="Verdana" pitchFamily="34" charset="0"/>
            </a:endParaRPr>
          </a:p>
          <a:p>
            <a:pPr>
              <a:spcBef>
                <a:spcPct val="20000"/>
              </a:spcBef>
            </a:pPr>
            <a:endParaRPr lang="en-AU" sz="2200" dirty="0">
              <a:solidFill>
                <a:srgbClr val="FFFF00"/>
              </a:solidFill>
              <a:latin typeface="Verdana" pitchFamily="34" charset="0"/>
              <a:ea typeface="Verdana" pitchFamily="34" charset="0"/>
              <a:cs typeface="Verdana" pitchFamily="34" charset="0"/>
            </a:endParaRPr>
          </a:p>
          <a:p>
            <a:pPr>
              <a:spcBef>
                <a:spcPct val="20000"/>
              </a:spcBef>
            </a:pPr>
            <a:r>
              <a:rPr lang="en-AU" sz="2200" dirty="0" smtClean="0">
                <a:solidFill>
                  <a:srgbClr val="FFFF00"/>
                </a:solidFill>
                <a:latin typeface="Verdana" pitchFamily="34" charset="0"/>
                <a:ea typeface="Verdana" pitchFamily="34" charset="0"/>
                <a:cs typeface="Verdana" pitchFamily="34" charset="0"/>
              </a:rPr>
              <a:t>Defects in software are repaired and made available free of charge to all current-on-maintenance sites.  Defects are exceedingly rare.  </a:t>
            </a:r>
            <a:endParaRPr lang="en-AU" sz="2200" dirty="0">
              <a:solidFill>
                <a:srgbClr val="FFFF00"/>
              </a:solidFill>
              <a:latin typeface="Verdana" pitchFamily="34" charset="0"/>
              <a:ea typeface="Verdana" pitchFamily="34" charset="0"/>
              <a:cs typeface="Verdana" pitchFamily="34" charset="0"/>
            </a:endParaRPr>
          </a:p>
          <a:p>
            <a:pPr>
              <a:spcBef>
                <a:spcPct val="20000"/>
              </a:spcBef>
            </a:pPr>
            <a:endParaRPr lang="en-US" sz="2200" dirty="0">
              <a:solidFill>
                <a:srgbClr val="FFFF00"/>
              </a:solidFill>
              <a:latin typeface="Verdana" pitchFamily="34" charset="0"/>
              <a:ea typeface="Verdana" pitchFamily="34" charset="0"/>
              <a:cs typeface="Verdana" pitchFamily="34" charset="0"/>
            </a:endParaRPr>
          </a:p>
        </p:txBody>
      </p:sp>
      <p:sp>
        <p:nvSpPr>
          <p:cNvPr id="3" name="Rectangle 2"/>
          <p:cNvSpPr>
            <a:spLocks noChangeArrowheads="1"/>
          </p:cNvSpPr>
          <p:nvPr/>
        </p:nvSpPr>
        <p:spPr bwMode="auto">
          <a:xfrm>
            <a:off x="304800" y="152400"/>
            <a:ext cx="8534399" cy="1089529"/>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spcBef>
                <a:spcPct val="20000"/>
              </a:spcBef>
            </a:pPr>
            <a:r>
              <a:rPr lang="en-US" sz="3600" b="1" dirty="0" smtClean="0">
                <a:solidFill>
                  <a:srgbClr val="007E39"/>
                </a:solidFill>
                <a:latin typeface="Verdana" pitchFamily="34" charset="0"/>
                <a:ea typeface="Verdana" pitchFamily="34" charset="0"/>
                <a:cs typeface="Verdana" pitchFamily="34" charset="0"/>
              </a:rPr>
              <a:t>Software Trials, Warranty</a:t>
            </a:r>
          </a:p>
          <a:p>
            <a:pPr algn="ctr">
              <a:lnSpc>
                <a:spcPct val="80000"/>
              </a:lnSpc>
              <a:spcBef>
                <a:spcPct val="20000"/>
              </a:spcBef>
            </a:pPr>
            <a:r>
              <a:rPr lang="en-AU" sz="3600" b="1" dirty="0" smtClean="0">
                <a:solidFill>
                  <a:srgbClr val="007E39"/>
                </a:solidFill>
                <a:latin typeface="Verdana" pitchFamily="34" charset="0"/>
                <a:ea typeface="Verdana" pitchFamily="34" charset="0"/>
                <a:cs typeface="Verdana" pitchFamily="34" charset="0"/>
              </a:rPr>
              <a:t>And Services</a:t>
            </a:r>
            <a:endParaRPr lang="en-US" sz="2800" dirty="0">
              <a:solidFill>
                <a:srgbClr val="FFFF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51436052"/>
      </p:ext>
    </p:extLst>
  </p:cSld>
  <p:clrMapOvr>
    <a:masterClrMapping/>
  </p:clrMapOvr>
  <p:transition spd="slow" advTm="29519">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4|2.2|1.9|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15468</TotalTime>
  <Words>1017</Words>
  <Application>Microsoft Office PowerPoint</Application>
  <PresentationFormat>On-screen Show (4:3)</PresentationFormat>
  <Paragraphs>131</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Application Vendor Tool Kit</vt:lpstr>
      <vt:lpstr>COMPONENTS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FormTrap Version 8</dc:title>
  <dc:creator>Paul Green</dc:creator>
  <cp:lastModifiedBy>Paul Green</cp:lastModifiedBy>
  <cp:revision>241</cp:revision>
  <dcterms:created xsi:type="dcterms:W3CDTF">2012-12-11T02:22:34Z</dcterms:created>
  <dcterms:modified xsi:type="dcterms:W3CDTF">2016-10-07T20:37:36Z</dcterms:modified>
</cp:coreProperties>
</file>