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68" r:id="rId2"/>
    <p:sldId id="282" r:id="rId3"/>
    <p:sldId id="265" r:id="rId4"/>
    <p:sldId id="256" r:id="rId5"/>
    <p:sldId id="266" r:id="rId6"/>
    <p:sldId id="267" r:id="rId7"/>
    <p:sldId id="257" r:id="rId8"/>
    <p:sldId id="259" r:id="rId9"/>
    <p:sldId id="277" r:id="rId10"/>
    <p:sldId id="258" r:id="rId11"/>
    <p:sldId id="262" r:id="rId12"/>
    <p:sldId id="260" r:id="rId13"/>
    <p:sldId id="263" r:id="rId14"/>
    <p:sldId id="272" r:id="rId15"/>
    <p:sldId id="273" r:id="rId16"/>
    <p:sldId id="278" r:id="rId17"/>
    <p:sldId id="276" r:id="rId18"/>
    <p:sldId id="274" r:id="rId19"/>
    <p:sldId id="270" r:id="rId20"/>
    <p:sldId id="280" r:id="rId21"/>
    <p:sldId id="269" r:id="rId22"/>
    <p:sldId id="28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A4284"/>
    <a:srgbClr val="552579"/>
    <a:srgbClr val="008000"/>
    <a:srgbClr val="6969FF"/>
    <a:srgbClr val="CC00CC"/>
    <a:srgbClr val="FF0000"/>
    <a:srgbClr val="0066CC"/>
    <a:srgbClr val="FF3300"/>
    <a:srgbClr val="BDFF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245" autoAdjust="0"/>
    <p:restoredTop sz="94660"/>
  </p:normalViewPr>
  <p:slideViewPr>
    <p:cSldViewPr>
      <p:cViewPr varScale="1">
        <p:scale>
          <a:sx n="108" d="100"/>
          <a:sy n="108" d="100"/>
        </p:scale>
        <p:origin x="2070"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636CA7-DD36-488D-92EF-18BD95C02795}" type="datetimeFigureOut">
              <a:rPr lang="en-US" smtClean="0"/>
              <a:t>3/15/2017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05749C-6781-4DEA-B5C5-B1F29DC6B297}" type="slidenum">
              <a:rPr lang="en-US" smtClean="0"/>
              <a:t>‹#›</a:t>
            </a:fld>
            <a:endParaRPr lang="en-US"/>
          </a:p>
        </p:txBody>
      </p:sp>
    </p:spTree>
    <p:extLst>
      <p:ext uri="{BB962C8B-B14F-4D97-AF65-F5344CB8AC3E}">
        <p14:creationId xmlns:p14="http://schemas.microsoft.com/office/powerpoint/2010/main" val="1822517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05749C-6781-4DEA-B5C5-B1F29DC6B297}" type="slidenum">
              <a:rPr lang="en-US" smtClean="0"/>
              <a:t>4</a:t>
            </a:fld>
            <a:endParaRPr lang="en-US"/>
          </a:p>
        </p:txBody>
      </p:sp>
    </p:spTree>
    <p:extLst>
      <p:ext uri="{BB962C8B-B14F-4D97-AF65-F5344CB8AC3E}">
        <p14:creationId xmlns:p14="http://schemas.microsoft.com/office/powerpoint/2010/main" val="307732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8FBDB53-7C36-4684-9C82-5D85D012DBFF}" type="datetimeFigureOut">
              <a:rPr lang="en-US" smtClean="0"/>
              <a:t>3/15/2017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0D8531-E143-49D1-85ED-BF92EBBBEA32}" type="slidenum">
              <a:rPr lang="en-US" smtClean="0"/>
              <a:t>‹#›</a:t>
            </a:fld>
            <a:endParaRPr lang="en-US"/>
          </a:p>
        </p:txBody>
      </p:sp>
    </p:spTree>
    <p:extLst>
      <p:ext uri="{BB962C8B-B14F-4D97-AF65-F5344CB8AC3E}">
        <p14:creationId xmlns:p14="http://schemas.microsoft.com/office/powerpoint/2010/main" val="2133047701"/>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FBDB53-7C36-4684-9C82-5D85D012DBFF}" type="datetimeFigureOut">
              <a:rPr lang="en-US" smtClean="0"/>
              <a:t>3/15/2017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0D8531-E143-49D1-85ED-BF92EBBBEA32}" type="slidenum">
              <a:rPr lang="en-US" smtClean="0"/>
              <a:t>‹#›</a:t>
            </a:fld>
            <a:endParaRPr lang="en-US"/>
          </a:p>
        </p:txBody>
      </p:sp>
    </p:spTree>
    <p:extLst>
      <p:ext uri="{BB962C8B-B14F-4D97-AF65-F5344CB8AC3E}">
        <p14:creationId xmlns:p14="http://schemas.microsoft.com/office/powerpoint/2010/main" val="2705424428"/>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FBDB53-7C36-4684-9C82-5D85D012DBFF}" type="datetimeFigureOut">
              <a:rPr lang="en-US" smtClean="0"/>
              <a:t>3/15/2017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0D8531-E143-49D1-85ED-BF92EBBBEA32}" type="slidenum">
              <a:rPr lang="en-US" smtClean="0"/>
              <a:t>‹#›</a:t>
            </a:fld>
            <a:endParaRPr lang="en-US"/>
          </a:p>
        </p:txBody>
      </p:sp>
    </p:spTree>
    <p:extLst>
      <p:ext uri="{BB962C8B-B14F-4D97-AF65-F5344CB8AC3E}">
        <p14:creationId xmlns:p14="http://schemas.microsoft.com/office/powerpoint/2010/main" val="707437954"/>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FBDB53-7C36-4684-9C82-5D85D012DBFF}" type="datetimeFigureOut">
              <a:rPr lang="en-US" smtClean="0"/>
              <a:t>3/15/2017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0D8531-E143-49D1-85ED-BF92EBBBEA32}" type="slidenum">
              <a:rPr lang="en-US" smtClean="0"/>
              <a:t>‹#›</a:t>
            </a:fld>
            <a:endParaRPr lang="en-US"/>
          </a:p>
        </p:txBody>
      </p:sp>
    </p:spTree>
    <p:extLst>
      <p:ext uri="{BB962C8B-B14F-4D97-AF65-F5344CB8AC3E}">
        <p14:creationId xmlns:p14="http://schemas.microsoft.com/office/powerpoint/2010/main" val="3914660561"/>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FBDB53-7C36-4684-9C82-5D85D012DBFF}" type="datetimeFigureOut">
              <a:rPr lang="en-US" smtClean="0"/>
              <a:t>3/15/2017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0D8531-E143-49D1-85ED-BF92EBBBEA32}" type="slidenum">
              <a:rPr lang="en-US" smtClean="0"/>
              <a:t>‹#›</a:t>
            </a:fld>
            <a:endParaRPr lang="en-US"/>
          </a:p>
        </p:txBody>
      </p:sp>
    </p:spTree>
    <p:extLst>
      <p:ext uri="{BB962C8B-B14F-4D97-AF65-F5344CB8AC3E}">
        <p14:creationId xmlns:p14="http://schemas.microsoft.com/office/powerpoint/2010/main" val="1317122702"/>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8FBDB53-7C36-4684-9C82-5D85D012DBFF}" type="datetimeFigureOut">
              <a:rPr lang="en-US" smtClean="0"/>
              <a:t>3/15/2017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0D8531-E143-49D1-85ED-BF92EBBBEA32}" type="slidenum">
              <a:rPr lang="en-US" smtClean="0"/>
              <a:t>‹#›</a:t>
            </a:fld>
            <a:endParaRPr lang="en-US"/>
          </a:p>
        </p:txBody>
      </p:sp>
    </p:spTree>
    <p:extLst>
      <p:ext uri="{BB962C8B-B14F-4D97-AF65-F5344CB8AC3E}">
        <p14:creationId xmlns:p14="http://schemas.microsoft.com/office/powerpoint/2010/main" val="3498166716"/>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8FBDB53-7C36-4684-9C82-5D85D012DBFF}" type="datetimeFigureOut">
              <a:rPr lang="en-US" smtClean="0"/>
              <a:t>3/15/2017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0D8531-E143-49D1-85ED-BF92EBBBEA32}" type="slidenum">
              <a:rPr lang="en-US" smtClean="0"/>
              <a:t>‹#›</a:t>
            </a:fld>
            <a:endParaRPr lang="en-US"/>
          </a:p>
        </p:txBody>
      </p:sp>
    </p:spTree>
    <p:extLst>
      <p:ext uri="{BB962C8B-B14F-4D97-AF65-F5344CB8AC3E}">
        <p14:creationId xmlns:p14="http://schemas.microsoft.com/office/powerpoint/2010/main" val="2112439622"/>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8FBDB53-7C36-4684-9C82-5D85D012DBFF}" type="datetimeFigureOut">
              <a:rPr lang="en-US" smtClean="0"/>
              <a:t>3/15/2017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0D8531-E143-49D1-85ED-BF92EBBBEA32}" type="slidenum">
              <a:rPr lang="en-US" smtClean="0"/>
              <a:t>‹#›</a:t>
            </a:fld>
            <a:endParaRPr lang="en-US"/>
          </a:p>
        </p:txBody>
      </p:sp>
    </p:spTree>
    <p:extLst>
      <p:ext uri="{BB962C8B-B14F-4D97-AF65-F5344CB8AC3E}">
        <p14:creationId xmlns:p14="http://schemas.microsoft.com/office/powerpoint/2010/main" val="2618065670"/>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FBDB53-7C36-4684-9C82-5D85D012DBFF}" type="datetimeFigureOut">
              <a:rPr lang="en-US" smtClean="0"/>
              <a:t>3/15/2017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0D8531-E143-49D1-85ED-BF92EBBBEA32}" type="slidenum">
              <a:rPr lang="en-US" smtClean="0"/>
              <a:t>‹#›</a:t>
            </a:fld>
            <a:endParaRPr lang="en-US"/>
          </a:p>
        </p:txBody>
      </p:sp>
    </p:spTree>
    <p:extLst>
      <p:ext uri="{BB962C8B-B14F-4D97-AF65-F5344CB8AC3E}">
        <p14:creationId xmlns:p14="http://schemas.microsoft.com/office/powerpoint/2010/main" val="3361294394"/>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FBDB53-7C36-4684-9C82-5D85D012DBFF}" type="datetimeFigureOut">
              <a:rPr lang="en-US" smtClean="0"/>
              <a:t>3/15/2017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0D8531-E143-49D1-85ED-BF92EBBBEA32}" type="slidenum">
              <a:rPr lang="en-US" smtClean="0"/>
              <a:t>‹#›</a:t>
            </a:fld>
            <a:endParaRPr lang="en-US"/>
          </a:p>
        </p:txBody>
      </p:sp>
    </p:spTree>
    <p:extLst>
      <p:ext uri="{BB962C8B-B14F-4D97-AF65-F5344CB8AC3E}">
        <p14:creationId xmlns:p14="http://schemas.microsoft.com/office/powerpoint/2010/main" val="3936535946"/>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FBDB53-7C36-4684-9C82-5D85D012DBFF}" type="datetimeFigureOut">
              <a:rPr lang="en-US" smtClean="0"/>
              <a:t>3/15/2017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0D8531-E143-49D1-85ED-BF92EBBBEA32}" type="slidenum">
              <a:rPr lang="en-US" smtClean="0"/>
              <a:t>‹#›</a:t>
            </a:fld>
            <a:endParaRPr lang="en-US"/>
          </a:p>
        </p:txBody>
      </p:sp>
    </p:spTree>
    <p:extLst>
      <p:ext uri="{BB962C8B-B14F-4D97-AF65-F5344CB8AC3E}">
        <p14:creationId xmlns:p14="http://schemas.microsoft.com/office/powerpoint/2010/main" val="4019133570"/>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FBDB53-7C36-4684-9C82-5D85D012DBFF}" type="datetimeFigureOut">
              <a:rPr lang="en-US" smtClean="0"/>
              <a:t>3/15/2017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0D8531-E143-49D1-85ED-BF92EBBBEA32}" type="slidenum">
              <a:rPr lang="en-US" smtClean="0"/>
              <a:t>‹#›</a:t>
            </a:fld>
            <a:endParaRPr lang="en-US"/>
          </a:p>
        </p:txBody>
      </p:sp>
    </p:spTree>
    <p:extLst>
      <p:ext uri="{BB962C8B-B14F-4D97-AF65-F5344CB8AC3E}">
        <p14:creationId xmlns:p14="http://schemas.microsoft.com/office/powerpoint/2010/main" val="16898030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slideLayout" Target="../slideLayouts/slideLayout1.xml"/><Relationship Id="rId1" Type="http://schemas.openxmlformats.org/officeDocument/2006/relationships/tags" Target="../tags/tag8.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7.gif"/></Relationships>
</file>

<file path=ppt/slides/_rels/slide12.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slideLayout" Target="../slideLayouts/slideLayout1.xml"/><Relationship Id="rId1" Type="http://schemas.openxmlformats.org/officeDocument/2006/relationships/tags" Target="../tags/tag9.xml"/><Relationship Id="rId6" Type="http://schemas.openxmlformats.org/officeDocument/2006/relationships/image" Target="../media/image11.gif"/><Relationship Id="rId5" Type="http://schemas.openxmlformats.org/officeDocument/2006/relationships/image" Target="../media/image10.gif"/><Relationship Id="rId4" Type="http://schemas.openxmlformats.org/officeDocument/2006/relationships/image" Target="../media/image9.gif"/></Relationships>
</file>

<file path=ppt/slides/_rels/slide13.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slideLayout" Target="../slideLayouts/slideLayout1.xml"/><Relationship Id="rId1" Type="http://schemas.openxmlformats.org/officeDocument/2006/relationships/tags" Target="../tags/tag10.xml"/><Relationship Id="rId4" Type="http://schemas.openxmlformats.org/officeDocument/2006/relationships/image" Target="../media/image13.gif"/></Relationships>
</file>

<file path=ppt/slides/_rels/slide14.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19.png"/></Relationships>
</file>

<file path=ppt/slides/_rels/slide18.xml.rels><?xml version="1.0" encoding="UTF-8" standalone="yes"?>
<Relationships xmlns="http://schemas.openxmlformats.org/package/2006/relationships"><Relationship Id="rId3" Type="http://schemas.openxmlformats.org/officeDocument/2006/relationships/image" Target="../media/image20.gif"/><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3.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22.xml.rels><?xml version="1.0" encoding="UTF-8" standalone="yes"?>
<Relationships xmlns="http://schemas.openxmlformats.org/package/2006/relationships"><Relationship Id="rId2" Type="http://schemas.openxmlformats.org/officeDocument/2006/relationships/image" Target="../media/image21.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2.gi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2.gif"/><Relationship Id="rId4" Type="http://schemas.openxmlformats.org/officeDocument/2006/relationships/image" Target="../media/image1.gif"/></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image" Target="../media/image2.gif"/></Relationships>
</file>

<file path=ppt/slides/_rels/slide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ags" Target="../tags/tag4.xml"/><Relationship Id="rId4" Type="http://schemas.openxmlformats.org/officeDocument/2006/relationships/image" Target="../media/image2.gif"/></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ags" Target="../tags/tag5.xml"/><Relationship Id="rId4" Type="http://schemas.openxmlformats.org/officeDocument/2006/relationships/image" Target="../media/image2.gif"/></Relationships>
</file>

<file path=ppt/slides/_rels/slide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slideLayout" Target="../slideLayouts/slideLayout1.xml"/><Relationship Id="rId1" Type="http://schemas.openxmlformats.org/officeDocument/2006/relationships/tags" Target="../tags/tag7.xml"/><Relationship Id="rId4" Type="http://schemas.openxmlformats.org/officeDocument/2006/relationships/image" Target="../media/image5.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solidFill>
                  <a:schemeClr val="bg1"/>
                </a:solidFill>
              </a:rPr>
              <a:t>QAD Data??</a:t>
            </a:r>
            <a:br>
              <a:rPr lang="en-US" dirty="0">
                <a:solidFill>
                  <a:schemeClr val="bg1"/>
                </a:solidFill>
              </a:rPr>
            </a:br>
            <a:br>
              <a:rPr lang="en-US" dirty="0">
                <a:solidFill>
                  <a:schemeClr val="bg1"/>
                </a:solidFill>
              </a:rPr>
            </a:br>
            <a:r>
              <a:rPr lang="en-US" dirty="0">
                <a:solidFill>
                  <a:schemeClr val="bg1"/>
                </a:solidFill>
              </a:rPr>
              <a:t>We’ve been dealing with it since 1998, have more than 100 sites</a:t>
            </a:r>
            <a:br>
              <a:rPr lang="en-US" dirty="0">
                <a:solidFill>
                  <a:schemeClr val="bg1"/>
                </a:solidFill>
              </a:rPr>
            </a:br>
            <a:br>
              <a:rPr lang="en-US" dirty="0">
                <a:solidFill>
                  <a:schemeClr val="bg1"/>
                </a:solidFill>
              </a:rPr>
            </a:br>
            <a:r>
              <a:rPr lang="en-US" dirty="0">
                <a:solidFill>
                  <a:schemeClr val="bg1"/>
                </a:solidFill>
              </a:rPr>
              <a:t>and handle it</a:t>
            </a:r>
          </a:p>
        </p:txBody>
      </p:sp>
      <p:sp>
        <p:nvSpPr>
          <p:cNvPr id="3" name="Rectangle 2"/>
          <p:cNvSpPr/>
          <p:nvPr/>
        </p:nvSpPr>
        <p:spPr>
          <a:xfrm>
            <a:off x="2009275" y="5257800"/>
            <a:ext cx="4772525" cy="1200329"/>
          </a:xfrm>
          <a:prstGeom prst="rect">
            <a:avLst/>
          </a:prstGeom>
        </p:spPr>
        <p:txBody>
          <a:bodyPr wrap="none">
            <a:spAutoFit/>
          </a:bodyPr>
          <a:lstStyle/>
          <a:p>
            <a:r>
              <a:rPr lang="en-US" sz="7200" dirty="0">
                <a:solidFill>
                  <a:srgbClr val="FF0000"/>
                </a:solidFill>
              </a:rPr>
              <a:t>B</a:t>
            </a:r>
            <a:r>
              <a:rPr lang="en-US" sz="7200" dirty="0">
                <a:solidFill>
                  <a:srgbClr val="0000FF"/>
                </a:solidFill>
              </a:rPr>
              <a:t>R</a:t>
            </a:r>
            <a:r>
              <a:rPr lang="en-US" sz="7200" dirty="0">
                <a:solidFill>
                  <a:srgbClr val="7030A0"/>
                </a:solidFill>
              </a:rPr>
              <a:t>I</a:t>
            </a:r>
            <a:r>
              <a:rPr lang="en-US" sz="7200" dirty="0">
                <a:solidFill>
                  <a:srgbClr val="00B050"/>
                </a:solidFill>
              </a:rPr>
              <a:t>L</a:t>
            </a:r>
            <a:r>
              <a:rPr lang="en-US" sz="7200" dirty="0">
                <a:solidFill>
                  <a:srgbClr val="FF3300"/>
                </a:solidFill>
              </a:rPr>
              <a:t>L</a:t>
            </a:r>
            <a:r>
              <a:rPr lang="en-US" sz="7200" dirty="0">
                <a:solidFill>
                  <a:srgbClr val="0070C0"/>
                </a:solidFill>
              </a:rPr>
              <a:t>I</a:t>
            </a:r>
            <a:r>
              <a:rPr lang="en-US" sz="7200" dirty="0">
                <a:solidFill>
                  <a:srgbClr val="008000"/>
                </a:solidFill>
              </a:rPr>
              <a:t>A</a:t>
            </a:r>
            <a:r>
              <a:rPr lang="en-US" sz="7200" dirty="0">
                <a:solidFill>
                  <a:srgbClr val="FFC000"/>
                </a:solidFill>
              </a:rPr>
              <a:t>N</a:t>
            </a:r>
            <a:r>
              <a:rPr lang="en-US" sz="7200" dirty="0">
                <a:solidFill>
                  <a:srgbClr val="0066CC"/>
                </a:solidFill>
              </a:rPr>
              <a:t>T</a:t>
            </a:r>
            <a:r>
              <a:rPr lang="en-US" sz="7200" dirty="0">
                <a:solidFill>
                  <a:srgbClr val="FF0000"/>
                </a:solidFill>
              </a:rPr>
              <a:t>L</a:t>
            </a:r>
            <a:r>
              <a:rPr lang="en-US" sz="7200" dirty="0">
                <a:solidFill>
                  <a:srgbClr val="CC00CC"/>
                </a:solidFill>
              </a:rPr>
              <a:t>Y</a:t>
            </a:r>
            <a:endParaRPr lang="en-US" sz="7200" dirty="0"/>
          </a:p>
        </p:txBody>
      </p:sp>
    </p:spTree>
    <p:extLst>
      <p:ext uri="{BB962C8B-B14F-4D97-AF65-F5344CB8AC3E}">
        <p14:creationId xmlns:p14="http://schemas.microsoft.com/office/powerpoint/2010/main" val="1725250804"/>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2000"/>
                                        <p:tgtEl>
                                          <p:spTgt spid="2"/>
                                        </p:tgtEl>
                                      </p:cBhvr>
                                    </p:animEffect>
                                  </p:childTnLst>
                                </p:cTn>
                              </p:par>
                            </p:childTnLst>
                          </p:cTn>
                        </p:par>
                        <p:par>
                          <p:cTn id="8" fill="hold">
                            <p:stCondLst>
                              <p:cond delay="2000"/>
                            </p:stCondLst>
                            <p:childTnLst>
                              <p:par>
                                <p:cTn id="9" presetID="22" presetClass="entr" presetSubtype="8"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left)">
                                      <p:cBhvr>
                                        <p:cTn id="11" dur="2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4343400"/>
            <a:ext cx="9035415" cy="2417445"/>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292" y="9525"/>
            <a:ext cx="9035415" cy="3720465"/>
          </a:xfrm>
          <a:prstGeom prst="rect">
            <a:avLst/>
          </a:prstGeom>
        </p:spPr>
      </p:pic>
      <p:sp>
        <p:nvSpPr>
          <p:cNvPr id="10" name="TextBox 9"/>
          <p:cNvSpPr txBox="1"/>
          <p:nvPr/>
        </p:nvSpPr>
        <p:spPr>
          <a:xfrm>
            <a:off x="1752600" y="990600"/>
            <a:ext cx="1466850" cy="369332"/>
          </a:xfrm>
          <a:prstGeom prst="rect">
            <a:avLst/>
          </a:prstGeom>
          <a:solidFill>
            <a:srgbClr val="C00000"/>
          </a:solidFill>
        </p:spPr>
        <p:txBody>
          <a:bodyPr wrap="square" rtlCol="0">
            <a:spAutoFit/>
          </a:bodyPr>
          <a:lstStyle/>
          <a:p>
            <a:r>
              <a:rPr lang="en-US" dirty="0">
                <a:solidFill>
                  <a:srgbClr val="FFFF00"/>
                </a:solidFill>
              </a:rPr>
              <a:t>Note these …</a:t>
            </a:r>
          </a:p>
        </p:txBody>
      </p:sp>
      <p:sp>
        <p:nvSpPr>
          <p:cNvPr id="5" name="Oval 4"/>
          <p:cNvSpPr/>
          <p:nvPr/>
        </p:nvSpPr>
        <p:spPr>
          <a:xfrm>
            <a:off x="7848600" y="533400"/>
            <a:ext cx="9906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6248400" y="1295400"/>
            <a:ext cx="1828800" cy="2057400"/>
            <a:chOff x="6248400" y="1295400"/>
            <a:chExt cx="1828800" cy="2057400"/>
          </a:xfrm>
        </p:grpSpPr>
        <p:sp>
          <p:nvSpPr>
            <p:cNvPr id="16" name="TextBox 15"/>
            <p:cNvSpPr txBox="1"/>
            <p:nvPr/>
          </p:nvSpPr>
          <p:spPr>
            <a:xfrm>
              <a:off x="6248400" y="2133600"/>
              <a:ext cx="1828800" cy="369332"/>
            </a:xfrm>
            <a:prstGeom prst="rect">
              <a:avLst/>
            </a:prstGeom>
            <a:solidFill>
              <a:srgbClr val="C00000"/>
            </a:solidFill>
          </p:spPr>
          <p:txBody>
            <a:bodyPr wrap="square" rtlCol="0">
              <a:spAutoFit/>
            </a:bodyPr>
            <a:lstStyle/>
            <a:p>
              <a:r>
                <a:rPr lang="en-US" dirty="0">
                  <a:solidFill>
                    <a:srgbClr val="FFFF00"/>
                  </a:solidFill>
                </a:rPr>
                <a:t>Variable height …</a:t>
              </a:r>
            </a:p>
          </p:txBody>
        </p:sp>
        <p:sp>
          <p:nvSpPr>
            <p:cNvPr id="17" name="Up Arrow 16"/>
            <p:cNvSpPr/>
            <p:nvPr/>
          </p:nvSpPr>
          <p:spPr>
            <a:xfrm>
              <a:off x="7010400" y="1295400"/>
              <a:ext cx="228600" cy="838200"/>
            </a:xfrm>
            <a:prstGeom prst="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Up Arrow 17"/>
            <p:cNvSpPr/>
            <p:nvPr/>
          </p:nvSpPr>
          <p:spPr>
            <a:xfrm flipV="1">
              <a:off x="7010400" y="2502932"/>
              <a:ext cx="228600" cy="849868"/>
            </a:xfrm>
            <a:prstGeom prst="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TextBox 18"/>
          <p:cNvSpPr txBox="1"/>
          <p:nvPr/>
        </p:nvSpPr>
        <p:spPr>
          <a:xfrm>
            <a:off x="1723845" y="5421868"/>
            <a:ext cx="1628955" cy="369332"/>
          </a:xfrm>
          <a:prstGeom prst="rect">
            <a:avLst/>
          </a:prstGeom>
          <a:solidFill>
            <a:srgbClr val="C00000"/>
          </a:solidFill>
        </p:spPr>
        <p:txBody>
          <a:bodyPr wrap="square" rtlCol="0">
            <a:spAutoFit/>
          </a:bodyPr>
          <a:lstStyle/>
          <a:p>
            <a:r>
              <a:rPr lang="en-US" dirty="0">
                <a:solidFill>
                  <a:srgbClr val="FFFF00"/>
                </a:solidFill>
              </a:rPr>
              <a:t>Context only …</a:t>
            </a:r>
          </a:p>
        </p:txBody>
      </p:sp>
      <p:sp>
        <p:nvSpPr>
          <p:cNvPr id="21" name="TextBox 20"/>
          <p:cNvSpPr txBox="1"/>
          <p:nvPr/>
        </p:nvSpPr>
        <p:spPr>
          <a:xfrm>
            <a:off x="4648200" y="5638800"/>
            <a:ext cx="1600200" cy="369332"/>
          </a:xfrm>
          <a:prstGeom prst="rect">
            <a:avLst/>
          </a:prstGeom>
          <a:solidFill>
            <a:srgbClr val="C00000"/>
          </a:solidFill>
        </p:spPr>
        <p:txBody>
          <a:bodyPr wrap="square" rtlCol="0">
            <a:spAutoFit/>
          </a:bodyPr>
          <a:lstStyle/>
          <a:p>
            <a:r>
              <a:rPr lang="en-US" dirty="0">
                <a:solidFill>
                  <a:srgbClr val="FFFF00"/>
                </a:solidFill>
              </a:rPr>
              <a:t>Fixed height …</a:t>
            </a:r>
          </a:p>
        </p:txBody>
      </p:sp>
      <p:sp>
        <p:nvSpPr>
          <p:cNvPr id="24" name="Oval 23"/>
          <p:cNvSpPr/>
          <p:nvPr/>
        </p:nvSpPr>
        <p:spPr>
          <a:xfrm>
            <a:off x="4191000" y="6477000"/>
            <a:ext cx="1524000" cy="28384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7924800" y="6477000"/>
            <a:ext cx="914400" cy="28384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29398990"/>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1000"/>
                                        <p:tgtEl>
                                          <p:spTgt spid="5"/>
                                        </p:tgtEl>
                                      </p:cBhvr>
                                    </p:animEffect>
                                  </p:childTnLst>
                                </p:cTn>
                              </p:par>
                            </p:childTnLst>
                          </p:cTn>
                        </p:par>
                        <p:par>
                          <p:cTn id="12" fill="hold">
                            <p:stCondLst>
                              <p:cond delay="1500"/>
                            </p:stCondLst>
                            <p:childTnLst>
                              <p:par>
                                <p:cTn id="13" presetID="16" presetClass="entr" presetSubtype="21"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1000"/>
                                        <p:tgtEl>
                                          <p:spTgt spid="6"/>
                                        </p:tgtEl>
                                      </p:cBhvr>
                                    </p:animEffect>
                                  </p:childTnLst>
                                </p:cTn>
                              </p:par>
                            </p:childTnLst>
                          </p:cTn>
                        </p:par>
                        <p:par>
                          <p:cTn id="16" fill="hold">
                            <p:stCondLst>
                              <p:cond delay="2500"/>
                            </p:stCondLst>
                            <p:childTnLst>
                              <p:par>
                                <p:cTn id="17" presetID="22" presetClass="entr" presetSubtype="8"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wipe(left)">
                                      <p:cBhvr>
                                        <p:cTn id="19" dur="1000"/>
                                        <p:tgtEl>
                                          <p:spTgt spid="19"/>
                                        </p:tgtEl>
                                      </p:cBhvr>
                                    </p:animEffect>
                                  </p:childTnLst>
                                </p:cTn>
                              </p:par>
                            </p:childTnLst>
                          </p:cTn>
                        </p:par>
                        <p:par>
                          <p:cTn id="20" fill="hold">
                            <p:stCondLst>
                              <p:cond delay="3500"/>
                            </p:stCondLst>
                            <p:childTnLst>
                              <p:par>
                                <p:cTn id="21" presetID="22" presetClass="entr" presetSubtype="8" fill="hold" grpId="0" nodeType="after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wipe(left)">
                                      <p:cBhvr>
                                        <p:cTn id="23" dur="1000"/>
                                        <p:tgtEl>
                                          <p:spTgt spid="24"/>
                                        </p:tgtEl>
                                      </p:cBhvr>
                                    </p:animEffect>
                                  </p:childTnLst>
                                </p:cTn>
                              </p:par>
                            </p:childTnLst>
                          </p:cTn>
                        </p:par>
                        <p:par>
                          <p:cTn id="24" fill="hold">
                            <p:stCondLst>
                              <p:cond delay="4500"/>
                            </p:stCondLst>
                            <p:childTnLst>
                              <p:par>
                                <p:cTn id="25" presetID="22" presetClass="entr" presetSubtype="8" fill="hold" grpId="0" nodeType="after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wipe(left)">
                                      <p:cBhvr>
                                        <p:cTn id="27" dur="1000"/>
                                        <p:tgtEl>
                                          <p:spTgt spid="25"/>
                                        </p:tgtEl>
                                      </p:cBhvr>
                                    </p:animEffect>
                                  </p:childTnLst>
                                </p:cTn>
                              </p:par>
                            </p:childTnLst>
                          </p:cTn>
                        </p:par>
                        <p:par>
                          <p:cTn id="28" fill="hold">
                            <p:stCondLst>
                              <p:cond delay="5500"/>
                            </p:stCondLst>
                            <p:childTnLst>
                              <p:par>
                                <p:cTn id="29" presetID="22" presetClass="entr" presetSubtype="8" fill="hold" grpId="0" nodeType="after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wipe(left)">
                                      <p:cBhvr>
                                        <p:cTn id="31"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19" grpId="0" animBg="1"/>
      <p:bldP spid="21" grpId="0" animBg="1"/>
      <p:bldP spid="24" grpId="0" animBg="1"/>
      <p:bldP spid="2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76200" y="914400"/>
            <a:ext cx="9035415" cy="1776412"/>
            <a:chOff x="76200" y="914400"/>
            <a:chExt cx="9035415" cy="1776412"/>
          </a:xfrm>
        </p:grpSpPr>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1447800"/>
              <a:ext cx="9035415" cy="1243012"/>
            </a:xfrm>
            <a:prstGeom prst="rect">
              <a:avLst/>
            </a:prstGeom>
          </p:spPr>
        </p:pic>
        <p:sp>
          <p:nvSpPr>
            <p:cNvPr id="12" name="TextBox 11"/>
            <p:cNvSpPr txBox="1"/>
            <p:nvPr/>
          </p:nvSpPr>
          <p:spPr>
            <a:xfrm>
              <a:off x="5257800" y="914400"/>
              <a:ext cx="3581400" cy="369332"/>
            </a:xfrm>
            <a:prstGeom prst="rect">
              <a:avLst/>
            </a:prstGeom>
            <a:solidFill>
              <a:srgbClr val="C00000"/>
            </a:solidFill>
          </p:spPr>
          <p:txBody>
            <a:bodyPr wrap="square" rtlCol="0">
              <a:spAutoFit/>
            </a:bodyPr>
            <a:lstStyle/>
            <a:p>
              <a:r>
                <a:rPr lang="en-US" dirty="0">
                  <a:solidFill>
                    <a:srgbClr val="FFFF00"/>
                  </a:solidFill>
                </a:rPr>
                <a:t>This is the Report Footer (last page)</a:t>
              </a:r>
            </a:p>
          </p:txBody>
        </p:sp>
        <p:sp>
          <p:nvSpPr>
            <p:cNvPr id="14" name="Up Arrow 13"/>
            <p:cNvSpPr/>
            <p:nvPr/>
          </p:nvSpPr>
          <p:spPr>
            <a:xfrm flipV="1">
              <a:off x="6477000" y="1255157"/>
              <a:ext cx="228600" cy="266700"/>
            </a:xfrm>
            <a:prstGeom prst="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 name="Group 4"/>
          <p:cNvGrpSpPr/>
          <p:nvPr/>
        </p:nvGrpSpPr>
        <p:grpSpPr>
          <a:xfrm>
            <a:off x="54292" y="76200"/>
            <a:ext cx="9035415" cy="1207532"/>
            <a:chOff x="54292" y="76200"/>
            <a:chExt cx="9035415" cy="1207532"/>
          </a:xfrm>
        </p:grpSpPr>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292" y="76200"/>
              <a:ext cx="9035415" cy="711517"/>
            </a:xfrm>
            <a:prstGeom prst="rect">
              <a:avLst/>
            </a:prstGeom>
          </p:spPr>
        </p:pic>
        <p:sp>
          <p:nvSpPr>
            <p:cNvPr id="13" name="Up Arrow 12"/>
            <p:cNvSpPr/>
            <p:nvPr/>
          </p:nvSpPr>
          <p:spPr>
            <a:xfrm>
              <a:off x="1371600" y="571500"/>
              <a:ext cx="228600" cy="342900"/>
            </a:xfrm>
            <a:prstGeom prst="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28600" y="914400"/>
              <a:ext cx="4724400" cy="369332"/>
            </a:xfrm>
            <a:prstGeom prst="rect">
              <a:avLst/>
            </a:prstGeom>
            <a:solidFill>
              <a:srgbClr val="C00000"/>
            </a:solidFill>
          </p:spPr>
          <p:txBody>
            <a:bodyPr wrap="square" rtlCol="0">
              <a:spAutoFit/>
            </a:bodyPr>
            <a:lstStyle/>
            <a:p>
              <a:r>
                <a:rPr lang="en-US" dirty="0">
                  <a:solidFill>
                    <a:srgbClr val="FFFF00"/>
                  </a:solidFill>
                </a:rPr>
                <a:t>This is the Page Footer (all pages except the last)</a:t>
              </a:r>
            </a:p>
          </p:txBody>
        </p:sp>
      </p:grpSp>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876800" y="3766185"/>
            <a:ext cx="4015740" cy="1074420"/>
          </a:xfrm>
          <a:prstGeom prst="rect">
            <a:avLst/>
          </a:prstGeom>
        </p:spPr>
      </p:pic>
      <p:pic>
        <p:nvPicPr>
          <p:cNvPr id="10" name="Picture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28600" y="3756660"/>
            <a:ext cx="4015740" cy="1653540"/>
          </a:xfrm>
          <a:prstGeom prst="rect">
            <a:avLst/>
          </a:prstGeom>
        </p:spPr>
      </p:pic>
      <p:sp>
        <p:nvSpPr>
          <p:cNvPr id="11" name="TextBox 10"/>
          <p:cNvSpPr txBox="1"/>
          <p:nvPr/>
        </p:nvSpPr>
        <p:spPr>
          <a:xfrm>
            <a:off x="4429125" y="5040868"/>
            <a:ext cx="2324100" cy="369332"/>
          </a:xfrm>
          <a:prstGeom prst="rect">
            <a:avLst/>
          </a:prstGeom>
          <a:solidFill>
            <a:srgbClr val="C00000"/>
          </a:solidFill>
        </p:spPr>
        <p:txBody>
          <a:bodyPr wrap="square" rtlCol="0">
            <a:spAutoFit/>
          </a:bodyPr>
          <a:lstStyle/>
          <a:p>
            <a:r>
              <a:rPr lang="en-US" dirty="0">
                <a:solidFill>
                  <a:srgbClr val="FFFF00"/>
                </a:solidFill>
              </a:rPr>
              <a:t>This is space recovered</a:t>
            </a:r>
          </a:p>
        </p:txBody>
      </p:sp>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6692" y="6324600"/>
            <a:ext cx="4015740" cy="316230"/>
          </a:xfrm>
          <a:prstGeom prst="rect">
            <a:avLst/>
          </a:prstGeom>
        </p:spPr>
      </p:pic>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48225" y="6097905"/>
            <a:ext cx="4015740" cy="552450"/>
          </a:xfrm>
          <a:prstGeom prst="rect">
            <a:avLst/>
          </a:prstGeom>
        </p:spPr>
      </p:pic>
      <p:sp>
        <p:nvSpPr>
          <p:cNvPr id="18" name="TextBox 17"/>
          <p:cNvSpPr txBox="1"/>
          <p:nvPr/>
        </p:nvSpPr>
        <p:spPr>
          <a:xfrm>
            <a:off x="1485900" y="5913239"/>
            <a:ext cx="4838700" cy="369332"/>
          </a:xfrm>
          <a:prstGeom prst="rect">
            <a:avLst/>
          </a:prstGeom>
          <a:solidFill>
            <a:srgbClr val="C00000"/>
          </a:solidFill>
        </p:spPr>
        <p:txBody>
          <a:bodyPr wrap="square" rtlCol="0">
            <a:spAutoFit/>
          </a:bodyPr>
          <a:lstStyle/>
          <a:p>
            <a:r>
              <a:rPr lang="en-US" dirty="0">
                <a:solidFill>
                  <a:srgbClr val="FFFF00"/>
                </a:solidFill>
              </a:rPr>
              <a:t>This is information and space only when required</a:t>
            </a:r>
          </a:p>
        </p:txBody>
      </p:sp>
    </p:spTree>
    <p:custDataLst>
      <p:tags r:id="rId1"/>
    </p:custDataLst>
    <p:extLst>
      <p:ext uri="{BB962C8B-B14F-4D97-AF65-F5344CB8AC3E}">
        <p14:creationId xmlns:p14="http://schemas.microsoft.com/office/powerpoint/2010/main" val="3594486832"/>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1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up)">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750"/>
                                        <p:tgtEl>
                                          <p:spTgt spid="10"/>
                                        </p:tgtEl>
                                      </p:cBhvr>
                                    </p:animEffect>
                                  </p:childTnLst>
                                </p:cTn>
                              </p:par>
                            </p:childTnLst>
                          </p:cTn>
                        </p:par>
                        <p:par>
                          <p:cTn id="18" fill="hold">
                            <p:stCondLst>
                              <p:cond delay="750"/>
                            </p:stCondLst>
                            <p:childTnLst>
                              <p:par>
                                <p:cTn id="19" presetID="22" presetClass="entr" presetSubtype="8" fill="hold" nodeType="afterEffect">
                                  <p:stCondLst>
                                    <p:cond delay="500"/>
                                  </p:stCondLst>
                                  <p:childTnLst>
                                    <p:set>
                                      <p:cBhvr>
                                        <p:cTn id="20" dur="1" fill="hold">
                                          <p:stCondLst>
                                            <p:cond delay="0"/>
                                          </p:stCondLst>
                                        </p:cTn>
                                        <p:tgtEl>
                                          <p:spTgt spid="9"/>
                                        </p:tgtEl>
                                        <p:attrNameLst>
                                          <p:attrName>style.visibility</p:attrName>
                                        </p:attrNameLst>
                                      </p:cBhvr>
                                      <p:to>
                                        <p:strVal val="visible"/>
                                      </p:to>
                                    </p:set>
                                    <p:animEffect transition="in" filter="wipe(left)">
                                      <p:cBhvr>
                                        <p:cTn id="21" dur="750"/>
                                        <p:tgtEl>
                                          <p:spTgt spid="9"/>
                                        </p:tgtEl>
                                      </p:cBhvr>
                                    </p:animEffect>
                                  </p:childTnLst>
                                </p:cTn>
                              </p:par>
                            </p:childTnLst>
                          </p:cTn>
                        </p:par>
                        <p:par>
                          <p:cTn id="22" fill="hold">
                            <p:stCondLst>
                              <p:cond delay="2000"/>
                            </p:stCondLst>
                            <p:childTnLst>
                              <p:par>
                                <p:cTn id="23" presetID="22" presetClass="entr" presetSubtype="8" fill="hold" grpId="0" nodeType="afterEffect">
                                  <p:stCondLst>
                                    <p:cond delay="500"/>
                                  </p:stCondLst>
                                  <p:childTnLst>
                                    <p:set>
                                      <p:cBhvr>
                                        <p:cTn id="24" dur="1" fill="hold">
                                          <p:stCondLst>
                                            <p:cond delay="0"/>
                                          </p:stCondLst>
                                        </p:cTn>
                                        <p:tgtEl>
                                          <p:spTgt spid="11"/>
                                        </p:tgtEl>
                                        <p:attrNameLst>
                                          <p:attrName>style.visibility</p:attrName>
                                        </p:attrNameLst>
                                      </p:cBhvr>
                                      <p:to>
                                        <p:strVal val="visible"/>
                                      </p:to>
                                    </p:set>
                                    <p:animEffect transition="in" filter="wipe(left)">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wipe(left)">
                                      <p:cBhvr>
                                        <p:cTn id="30" dur="1250"/>
                                        <p:tgtEl>
                                          <p:spTgt spid="16"/>
                                        </p:tgtEl>
                                      </p:cBhvr>
                                    </p:animEffect>
                                  </p:childTnLst>
                                </p:cTn>
                              </p:par>
                            </p:childTnLst>
                          </p:cTn>
                        </p:par>
                        <p:par>
                          <p:cTn id="31" fill="hold">
                            <p:stCondLst>
                              <p:cond delay="1250"/>
                            </p:stCondLst>
                            <p:childTnLst>
                              <p:par>
                                <p:cTn id="32" presetID="22" presetClass="entr" presetSubtype="8" fill="hold" nodeType="afterEffect">
                                  <p:stCondLst>
                                    <p:cond delay="500"/>
                                  </p:stCondLst>
                                  <p:childTnLst>
                                    <p:set>
                                      <p:cBhvr>
                                        <p:cTn id="33" dur="1" fill="hold">
                                          <p:stCondLst>
                                            <p:cond delay="0"/>
                                          </p:stCondLst>
                                        </p:cTn>
                                        <p:tgtEl>
                                          <p:spTgt spid="17"/>
                                        </p:tgtEl>
                                        <p:attrNameLst>
                                          <p:attrName>style.visibility</p:attrName>
                                        </p:attrNameLst>
                                      </p:cBhvr>
                                      <p:to>
                                        <p:strVal val="visible"/>
                                      </p:to>
                                    </p:set>
                                    <p:animEffect transition="in" filter="wipe(left)">
                                      <p:cBhvr>
                                        <p:cTn id="34" dur="750"/>
                                        <p:tgtEl>
                                          <p:spTgt spid="17"/>
                                        </p:tgtEl>
                                      </p:cBhvr>
                                    </p:animEffect>
                                  </p:childTnLst>
                                </p:cTn>
                              </p:par>
                            </p:childTnLst>
                          </p:cTn>
                        </p:par>
                        <p:par>
                          <p:cTn id="35" fill="hold">
                            <p:stCondLst>
                              <p:cond delay="2500"/>
                            </p:stCondLst>
                            <p:childTnLst>
                              <p:par>
                                <p:cTn id="36" presetID="22" presetClass="entr" presetSubtype="8" fill="hold" grpId="0" nodeType="afterEffect">
                                  <p:stCondLst>
                                    <p:cond delay="500"/>
                                  </p:stCondLst>
                                  <p:childTnLst>
                                    <p:set>
                                      <p:cBhvr>
                                        <p:cTn id="37" dur="1" fill="hold">
                                          <p:stCondLst>
                                            <p:cond delay="0"/>
                                          </p:stCondLst>
                                        </p:cTn>
                                        <p:tgtEl>
                                          <p:spTgt spid="18"/>
                                        </p:tgtEl>
                                        <p:attrNameLst>
                                          <p:attrName>style.visibility</p:attrName>
                                        </p:attrNameLst>
                                      </p:cBhvr>
                                      <p:to>
                                        <p:strVal val="visible"/>
                                      </p:to>
                                    </p:set>
                                    <p:animEffect transition="in" filter="wipe(left)">
                                      <p:cBhvr>
                                        <p:cTn id="38" dur="75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902278" y="2907268"/>
            <a:ext cx="3632122" cy="369332"/>
          </a:xfrm>
          <a:prstGeom prst="rect">
            <a:avLst/>
          </a:prstGeom>
          <a:solidFill>
            <a:srgbClr val="C00000"/>
          </a:solidFill>
        </p:spPr>
        <p:txBody>
          <a:bodyPr wrap="square" rtlCol="0">
            <a:spAutoFit/>
          </a:bodyPr>
          <a:lstStyle/>
          <a:p>
            <a:r>
              <a:rPr lang="en-US" dirty="0">
                <a:solidFill>
                  <a:srgbClr val="FFFF00"/>
                </a:solidFill>
              </a:rPr>
              <a:t>Show what is important with color …</a:t>
            </a:r>
          </a:p>
        </p:txBody>
      </p:sp>
      <p:sp>
        <p:nvSpPr>
          <p:cNvPr id="11" name="TextBox 10"/>
          <p:cNvSpPr txBox="1"/>
          <p:nvPr/>
        </p:nvSpPr>
        <p:spPr>
          <a:xfrm>
            <a:off x="561997" y="3898900"/>
            <a:ext cx="2057400" cy="369332"/>
          </a:xfrm>
          <a:prstGeom prst="rect">
            <a:avLst/>
          </a:prstGeom>
          <a:solidFill>
            <a:srgbClr val="C00000"/>
          </a:solidFill>
        </p:spPr>
        <p:txBody>
          <a:bodyPr wrap="square" rtlCol="0">
            <a:spAutoFit/>
          </a:bodyPr>
          <a:lstStyle/>
          <a:p>
            <a:r>
              <a:rPr lang="en-US" dirty="0">
                <a:solidFill>
                  <a:srgbClr val="FFFF00"/>
                </a:solidFill>
              </a:rPr>
              <a:t>… or by highlighting</a:t>
            </a:r>
          </a:p>
        </p:txBody>
      </p:sp>
      <p:sp>
        <p:nvSpPr>
          <p:cNvPr id="8" name="TextBox 7"/>
          <p:cNvSpPr txBox="1"/>
          <p:nvPr/>
        </p:nvSpPr>
        <p:spPr>
          <a:xfrm>
            <a:off x="533400" y="609600"/>
            <a:ext cx="3841952" cy="369332"/>
          </a:xfrm>
          <a:prstGeom prst="rect">
            <a:avLst/>
          </a:prstGeom>
          <a:solidFill>
            <a:srgbClr val="C00000"/>
          </a:solidFill>
        </p:spPr>
        <p:txBody>
          <a:bodyPr wrap="square" rtlCol="0">
            <a:spAutoFit/>
          </a:bodyPr>
          <a:lstStyle/>
          <a:p>
            <a:r>
              <a:rPr lang="en-US" dirty="0">
                <a:solidFill>
                  <a:srgbClr val="FFFF00"/>
                </a:solidFill>
              </a:rPr>
              <a:t>This is ONE object, aligned at the colon</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14552" y="997623"/>
            <a:ext cx="3848100" cy="1892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4826000" y="1000591"/>
            <a:ext cx="3848100" cy="1892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546100" y="4356100"/>
            <a:ext cx="3848100" cy="1892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4826000" y="4356100"/>
            <a:ext cx="3848100" cy="1892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extBox 9"/>
          <p:cNvSpPr txBox="1"/>
          <p:nvPr/>
        </p:nvSpPr>
        <p:spPr>
          <a:xfrm>
            <a:off x="6736946" y="4279900"/>
            <a:ext cx="1264054" cy="369332"/>
          </a:xfrm>
          <a:prstGeom prst="rect">
            <a:avLst/>
          </a:prstGeom>
          <a:solidFill>
            <a:srgbClr val="C00000"/>
          </a:solidFill>
        </p:spPr>
        <p:txBody>
          <a:bodyPr wrap="square" rtlCol="0">
            <a:spAutoFit/>
          </a:bodyPr>
          <a:lstStyle/>
          <a:p>
            <a:r>
              <a:rPr lang="en-US" dirty="0">
                <a:solidFill>
                  <a:srgbClr val="FFFF00"/>
                </a:solidFill>
              </a:rPr>
              <a:t>… or BOTH</a:t>
            </a:r>
          </a:p>
        </p:txBody>
      </p:sp>
      <p:cxnSp>
        <p:nvCxnSpPr>
          <p:cNvPr id="3" name="Straight Connector 2"/>
          <p:cNvCxnSpPr/>
          <p:nvPr/>
        </p:nvCxnSpPr>
        <p:spPr>
          <a:xfrm>
            <a:off x="1676400" y="1000591"/>
            <a:ext cx="0" cy="19066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537514921"/>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up)">
                                      <p:cBhvr>
                                        <p:cTn id="7" dur="1000"/>
                                        <p:tgtEl>
                                          <p:spTgt spid="1026"/>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left)">
                                      <p:cBhvr>
                                        <p:cTn id="11" dur="500"/>
                                        <p:tgtEl>
                                          <p:spTgt spid="8"/>
                                        </p:tgtEl>
                                      </p:cBhvr>
                                    </p:animEffect>
                                  </p:childTnLst>
                                </p:cTn>
                              </p:par>
                            </p:childTnLst>
                          </p:cTn>
                        </p:par>
                        <p:par>
                          <p:cTn id="12" fill="hold">
                            <p:stCondLst>
                              <p:cond delay="1500"/>
                            </p:stCondLst>
                            <p:childTnLst>
                              <p:par>
                                <p:cTn id="13" presetID="22" presetClass="entr" presetSubtype="1"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up)">
                                      <p:cBhvr>
                                        <p:cTn id="15" dur="1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1027"/>
                                        </p:tgtEl>
                                        <p:attrNameLst>
                                          <p:attrName>style.visibility</p:attrName>
                                        </p:attrNameLst>
                                      </p:cBhvr>
                                      <p:to>
                                        <p:strVal val="visible"/>
                                      </p:to>
                                    </p:set>
                                    <p:animEffect transition="in" filter="wipe(up)">
                                      <p:cBhvr>
                                        <p:cTn id="20" dur="1000"/>
                                        <p:tgtEl>
                                          <p:spTgt spid="1027"/>
                                        </p:tgtEl>
                                      </p:cBhvr>
                                    </p:animEffect>
                                  </p:childTnLst>
                                </p:cTn>
                              </p:par>
                            </p:childTnLst>
                          </p:cTn>
                        </p:par>
                        <p:par>
                          <p:cTn id="21" fill="hold">
                            <p:stCondLst>
                              <p:cond delay="1000"/>
                            </p:stCondLst>
                            <p:childTnLst>
                              <p:par>
                                <p:cTn id="22" presetID="22" presetClass="entr" presetSubtype="8" fill="hold" grpId="0" nodeType="afterEffect">
                                  <p:stCondLst>
                                    <p:cond delay="750"/>
                                  </p:stCondLst>
                                  <p:childTnLst>
                                    <p:set>
                                      <p:cBhvr>
                                        <p:cTn id="23" dur="1" fill="hold">
                                          <p:stCondLst>
                                            <p:cond delay="0"/>
                                          </p:stCondLst>
                                        </p:cTn>
                                        <p:tgtEl>
                                          <p:spTgt spid="7"/>
                                        </p:tgtEl>
                                        <p:attrNameLst>
                                          <p:attrName>style.visibility</p:attrName>
                                        </p:attrNameLst>
                                      </p:cBhvr>
                                      <p:to>
                                        <p:strVal val="visible"/>
                                      </p:to>
                                    </p:set>
                                    <p:animEffect transition="in" filter="wipe(left)">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nodeType="clickEffect">
                                  <p:stCondLst>
                                    <p:cond delay="0"/>
                                  </p:stCondLst>
                                  <p:childTnLst>
                                    <p:set>
                                      <p:cBhvr>
                                        <p:cTn id="28" dur="1" fill="hold">
                                          <p:stCondLst>
                                            <p:cond delay="0"/>
                                          </p:stCondLst>
                                        </p:cTn>
                                        <p:tgtEl>
                                          <p:spTgt spid="1028"/>
                                        </p:tgtEl>
                                        <p:attrNameLst>
                                          <p:attrName>style.visibility</p:attrName>
                                        </p:attrNameLst>
                                      </p:cBhvr>
                                      <p:to>
                                        <p:strVal val="visible"/>
                                      </p:to>
                                    </p:set>
                                    <p:animEffect transition="in" filter="wipe(up)">
                                      <p:cBhvr>
                                        <p:cTn id="29" dur="1000"/>
                                        <p:tgtEl>
                                          <p:spTgt spid="1028"/>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left)">
                                      <p:cBhvr>
                                        <p:cTn id="32" dur="75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1029"/>
                                        </p:tgtEl>
                                        <p:attrNameLst>
                                          <p:attrName>style.visibility</p:attrName>
                                        </p:attrNameLst>
                                      </p:cBhvr>
                                      <p:to>
                                        <p:strVal val="visible"/>
                                      </p:to>
                                    </p:set>
                                    <p:animEffect transition="in" filter="wipe(up)">
                                      <p:cBhvr>
                                        <p:cTn id="37" dur="1000"/>
                                        <p:tgtEl>
                                          <p:spTgt spid="1029"/>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wipe(left)">
                                      <p:cBhvr>
                                        <p:cTn id="40"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P spid="8"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914400" y="2362200"/>
            <a:ext cx="7924800" cy="769441"/>
          </a:xfrm>
          <a:prstGeom prst="rect">
            <a:avLst/>
          </a:prstGeom>
          <a:noFill/>
        </p:spPr>
        <p:txBody>
          <a:bodyPr wrap="square" rtlCol="0">
            <a:spAutoFit/>
          </a:bodyPr>
          <a:lstStyle/>
          <a:p>
            <a:r>
              <a:rPr lang="en-US" sz="4400" dirty="0"/>
              <a:t>SPECIAL TRICKS-OF-THE-TRADE</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228600"/>
            <a:ext cx="4800600" cy="6450806"/>
          </a:xfrm>
          <a:prstGeom prst="rect">
            <a:avLst/>
          </a:prstGeom>
        </p:spPr>
      </p:pic>
      <p:sp>
        <p:nvSpPr>
          <p:cNvPr id="7" name="TextBox 6"/>
          <p:cNvSpPr txBox="1"/>
          <p:nvPr/>
        </p:nvSpPr>
        <p:spPr>
          <a:xfrm>
            <a:off x="1371600" y="2208311"/>
            <a:ext cx="2475614" cy="923330"/>
          </a:xfrm>
          <a:prstGeom prst="rect">
            <a:avLst/>
          </a:prstGeom>
          <a:solidFill>
            <a:srgbClr val="C00000"/>
          </a:solidFill>
        </p:spPr>
        <p:txBody>
          <a:bodyPr wrap="square" rtlCol="0">
            <a:spAutoFit/>
          </a:bodyPr>
          <a:lstStyle/>
          <a:p>
            <a:r>
              <a:rPr lang="en-US" dirty="0">
                <a:solidFill>
                  <a:srgbClr val="FFFF00"/>
                </a:solidFill>
              </a:rPr>
              <a:t>This is Page 4 of 9 with each serial number on it’s own line … </a:t>
            </a:r>
          </a:p>
        </p:txBody>
      </p:sp>
      <p:sp>
        <p:nvSpPr>
          <p:cNvPr id="23" name="Rectangle 22"/>
          <p:cNvSpPr/>
          <p:nvPr/>
        </p:nvSpPr>
        <p:spPr>
          <a:xfrm>
            <a:off x="304800" y="4724400"/>
            <a:ext cx="3124200" cy="1295400"/>
          </a:xfrm>
          <a:prstGeom prst="rect">
            <a:avLst/>
          </a:prstGeom>
          <a:solidFill>
            <a:srgbClr val="C0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3429000" y="102394"/>
            <a:ext cx="5715000" cy="6679406"/>
            <a:chOff x="3429000" y="102394"/>
            <a:chExt cx="5715000" cy="6679406"/>
          </a:xfrm>
        </p:grpSpPr>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80691" y="102394"/>
              <a:ext cx="5163309" cy="6679406"/>
            </a:xfrm>
            <a:prstGeom prst="rect">
              <a:avLst/>
            </a:prstGeom>
          </p:spPr>
        </p:pic>
        <p:sp>
          <p:nvSpPr>
            <p:cNvPr id="24" name="Rectangle 23"/>
            <p:cNvSpPr/>
            <p:nvPr/>
          </p:nvSpPr>
          <p:spPr>
            <a:xfrm>
              <a:off x="5314257" y="3649980"/>
              <a:ext cx="2110741" cy="167640"/>
            </a:xfrm>
            <a:prstGeom prst="rect">
              <a:avLst/>
            </a:prstGeom>
            <a:solidFill>
              <a:srgbClr val="C0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Arrow Connector 24"/>
            <p:cNvCxnSpPr/>
            <p:nvPr/>
          </p:nvCxnSpPr>
          <p:spPr>
            <a:xfrm flipV="1">
              <a:off x="3429000" y="3817620"/>
              <a:ext cx="1885257" cy="906780"/>
            </a:xfrm>
            <a:prstGeom prst="straightConnector1">
              <a:avLst/>
            </a:prstGeom>
            <a:ln w="8890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4191000" y="6019800"/>
            <a:ext cx="2743200" cy="646331"/>
          </a:xfrm>
          <a:prstGeom prst="rect">
            <a:avLst/>
          </a:prstGeom>
          <a:solidFill>
            <a:srgbClr val="C00000"/>
          </a:solidFill>
        </p:spPr>
        <p:txBody>
          <a:bodyPr wrap="square" rtlCol="0">
            <a:spAutoFit/>
          </a:bodyPr>
          <a:lstStyle/>
          <a:p>
            <a:r>
              <a:rPr lang="en-US" dirty="0">
                <a:solidFill>
                  <a:srgbClr val="FFFF00"/>
                </a:solidFill>
              </a:rPr>
              <a:t>Result, all on ONE page …</a:t>
            </a:r>
          </a:p>
          <a:p>
            <a:r>
              <a:rPr lang="en-US" dirty="0">
                <a:solidFill>
                  <a:srgbClr val="FFFF00"/>
                </a:solidFill>
              </a:rPr>
              <a:t>… down from NINE pages.</a:t>
            </a:r>
          </a:p>
        </p:txBody>
      </p:sp>
    </p:spTree>
    <p:custDataLst>
      <p:tags r:id="rId1"/>
    </p:custDataLst>
    <p:extLst>
      <p:ext uri="{BB962C8B-B14F-4D97-AF65-F5344CB8AC3E}">
        <p14:creationId xmlns:p14="http://schemas.microsoft.com/office/powerpoint/2010/main" val="2740373111"/>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000"/>
                                        <p:tgtEl>
                                          <p:spTgt spid="5"/>
                                        </p:tgtEl>
                                      </p:cBhvr>
                                    </p:animEffect>
                                  </p:childTnLst>
                                </p:cTn>
                              </p:par>
                            </p:childTnLst>
                          </p:cTn>
                        </p:par>
                        <p:par>
                          <p:cTn id="8" fill="hold">
                            <p:stCondLst>
                              <p:cond delay="1000"/>
                            </p:stCondLst>
                            <p:childTnLst>
                              <p:par>
                                <p:cTn id="9" presetID="22" presetClass="entr" presetSubtype="8" fill="hold" grpId="0" nodeType="afterEffect">
                                  <p:stCondLst>
                                    <p:cond delay="50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1000"/>
                                        <p:tgtEl>
                                          <p:spTgt spid="7"/>
                                        </p:tgtEl>
                                      </p:cBhvr>
                                    </p:animEffect>
                                  </p:childTnLst>
                                </p:cTn>
                              </p:par>
                            </p:childTnLst>
                          </p:cTn>
                        </p:par>
                        <p:par>
                          <p:cTn id="12" fill="hold">
                            <p:stCondLst>
                              <p:cond delay="2500"/>
                            </p:stCondLst>
                            <p:childTnLst>
                              <p:par>
                                <p:cTn id="13" presetID="22" presetClass="entr" presetSubtype="8" fill="hold" grpId="0" nodeType="after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wipe(left)">
                                      <p:cBhvr>
                                        <p:cTn id="15" dur="1000"/>
                                        <p:tgtEl>
                                          <p:spTgt spid="23"/>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wipe(left)">
                                      <p:cBhvr>
                                        <p:cTn id="20" dur="1000"/>
                                        <p:tgtEl>
                                          <p:spTgt spid="3"/>
                                        </p:tgtEl>
                                      </p:cBhvr>
                                    </p:animEffect>
                                  </p:childTnLst>
                                </p:cTn>
                              </p:par>
                            </p:childTnLst>
                          </p:cTn>
                        </p:par>
                        <p:par>
                          <p:cTn id="21" fill="hold">
                            <p:stCondLst>
                              <p:cond delay="1000"/>
                            </p:stCondLst>
                            <p:childTnLst>
                              <p:par>
                                <p:cTn id="22" presetID="22" presetClass="entr" presetSubtype="8" fill="hold" grpId="0" nodeType="afterEffect">
                                  <p:stCondLst>
                                    <p:cond delay="500"/>
                                  </p:stCondLst>
                                  <p:childTnLst>
                                    <p:set>
                                      <p:cBhvr>
                                        <p:cTn id="23" dur="1" fill="hold">
                                          <p:stCondLst>
                                            <p:cond delay="0"/>
                                          </p:stCondLst>
                                        </p:cTn>
                                        <p:tgtEl>
                                          <p:spTgt spid="19"/>
                                        </p:tgtEl>
                                        <p:attrNameLst>
                                          <p:attrName>style.visibility</p:attrName>
                                        </p:attrNameLst>
                                      </p:cBhvr>
                                      <p:to>
                                        <p:strVal val="visible"/>
                                      </p:to>
                                    </p:set>
                                    <p:animEffect transition="in" filter="wipe(left)">
                                      <p:cBhvr>
                                        <p:cTn id="24"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3" grpId="0" animBg="1"/>
      <p:bldP spid="1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525"/>
            <a:ext cx="5999596" cy="6857999"/>
          </a:xfrm>
          <a:prstGeom prst="rect">
            <a:avLst/>
          </a:prstGeom>
        </p:spPr>
      </p:pic>
      <p:sp>
        <p:nvSpPr>
          <p:cNvPr id="7" name="TextBox 6"/>
          <p:cNvSpPr txBox="1"/>
          <p:nvPr/>
        </p:nvSpPr>
        <p:spPr>
          <a:xfrm>
            <a:off x="904298" y="1905000"/>
            <a:ext cx="3515302" cy="369332"/>
          </a:xfrm>
          <a:prstGeom prst="rect">
            <a:avLst/>
          </a:prstGeom>
          <a:solidFill>
            <a:srgbClr val="C00000"/>
          </a:solidFill>
        </p:spPr>
        <p:txBody>
          <a:bodyPr wrap="square" rtlCol="0">
            <a:spAutoFit/>
          </a:bodyPr>
          <a:lstStyle/>
          <a:p>
            <a:r>
              <a:rPr lang="en-US" dirty="0">
                <a:solidFill>
                  <a:srgbClr val="FFFF00"/>
                </a:solidFill>
              </a:rPr>
              <a:t>This is Product splits across pages …</a:t>
            </a:r>
          </a:p>
        </p:txBody>
      </p:sp>
      <p:sp>
        <p:nvSpPr>
          <p:cNvPr id="23" name="Rectangle 22"/>
          <p:cNvSpPr/>
          <p:nvPr/>
        </p:nvSpPr>
        <p:spPr>
          <a:xfrm>
            <a:off x="0" y="914400"/>
            <a:ext cx="5999596" cy="164068"/>
          </a:xfrm>
          <a:prstGeom prst="rect">
            <a:avLst/>
          </a:prstGeom>
          <a:solidFill>
            <a:srgbClr val="C0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6400800"/>
            <a:ext cx="5999596" cy="457200"/>
          </a:xfrm>
          <a:prstGeom prst="rect">
            <a:avLst/>
          </a:prstGeom>
          <a:solidFill>
            <a:srgbClr val="C0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03326826"/>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250"/>
                                        <p:tgtEl>
                                          <p:spTgt spid="7"/>
                                        </p:tgtEl>
                                      </p:cBhvr>
                                    </p:animEffect>
                                  </p:childTnLst>
                                </p:cTn>
                              </p:par>
                            </p:childTnLst>
                          </p:cTn>
                        </p:par>
                        <p:par>
                          <p:cTn id="8" fill="hold">
                            <p:stCondLst>
                              <p:cond delay="1750"/>
                            </p:stCondLst>
                            <p:childTnLst>
                              <p:par>
                                <p:cTn id="9" presetID="22" presetClass="entr" presetSubtype="8"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left)">
                                      <p:cBhvr>
                                        <p:cTn id="11" dur="1000"/>
                                        <p:tgtEl>
                                          <p:spTgt spid="23"/>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wipe(left)">
                                      <p:cBhvr>
                                        <p:cTn id="14"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3" grpId="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96167"/>
            <a:ext cx="9144000" cy="19042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2895600" y="697468"/>
            <a:ext cx="3695700" cy="369332"/>
          </a:xfrm>
          <a:prstGeom prst="rect">
            <a:avLst/>
          </a:prstGeom>
          <a:solidFill>
            <a:srgbClr val="C00000"/>
          </a:solidFill>
        </p:spPr>
        <p:txBody>
          <a:bodyPr wrap="square" rtlCol="0">
            <a:spAutoFit/>
          </a:bodyPr>
          <a:lstStyle/>
          <a:p>
            <a:r>
              <a:rPr lang="en-US" dirty="0">
                <a:solidFill>
                  <a:srgbClr val="FFFF00"/>
                </a:solidFill>
              </a:rPr>
              <a:t>… and is rejoined on one line here …</a:t>
            </a:r>
          </a:p>
        </p:txBody>
      </p:sp>
      <p:cxnSp>
        <p:nvCxnSpPr>
          <p:cNvPr id="4" name="Straight Connector 3"/>
          <p:cNvCxnSpPr/>
          <p:nvPr/>
        </p:nvCxnSpPr>
        <p:spPr>
          <a:xfrm>
            <a:off x="228600" y="1981967"/>
            <a:ext cx="8610600"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219075" y="6324600"/>
            <a:ext cx="4191000" cy="369332"/>
          </a:xfrm>
          <a:prstGeom prst="rect">
            <a:avLst/>
          </a:prstGeom>
          <a:solidFill>
            <a:srgbClr val="C00000"/>
          </a:solidFill>
        </p:spPr>
        <p:txBody>
          <a:bodyPr wrap="square" rtlCol="0">
            <a:spAutoFit/>
          </a:bodyPr>
          <a:lstStyle/>
          <a:p>
            <a:r>
              <a:rPr lang="en-US" dirty="0">
                <a:solidFill>
                  <a:srgbClr val="FFFF00"/>
                </a:solidFill>
              </a:rPr>
              <a:t>Current, Automotive customer in Australia</a:t>
            </a:r>
          </a:p>
        </p:txBody>
      </p:sp>
      <p:sp>
        <p:nvSpPr>
          <p:cNvPr id="14" name="TextBox 13"/>
          <p:cNvSpPr txBox="1"/>
          <p:nvPr/>
        </p:nvSpPr>
        <p:spPr>
          <a:xfrm>
            <a:off x="3810000" y="1581917"/>
            <a:ext cx="4191000" cy="369332"/>
          </a:xfrm>
          <a:prstGeom prst="rect">
            <a:avLst/>
          </a:prstGeom>
          <a:solidFill>
            <a:srgbClr val="C00000"/>
          </a:solidFill>
        </p:spPr>
        <p:txBody>
          <a:bodyPr wrap="square" rtlCol="0">
            <a:spAutoFit/>
          </a:bodyPr>
          <a:lstStyle/>
          <a:p>
            <a:r>
              <a:rPr lang="en-US" dirty="0">
                <a:solidFill>
                  <a:srgbClr val="FFFF00"/>
                </a:solidFill>
              </a:rPr>
              <a:t>… with input two lines re-assembled.</a:t>
            </a:r>
          </a:p>
        </p:txBody>
      </p:sp>
      <p:grpSp>
        <p:nvGrpSpPr>
          <p:cNvPr id="20" name="Group 19"/>
          <p:cNvGrpSpPr/>
          <p:nvPr/>
        </p:nvGrpSpPr>
        <p:grpSpPr>
          <a:xfrm>
            <a:off x="743743" y="1905767"/>
            <a:ext cx="7999413" cy="3352033"/>
            <a:chOff x="743743" y="1905767"/>
            <a:chExt cx="7999413" cy="3352033"/>
          </a:xfrm>
        </p:grpSpPr>
        <p:cxnSp>
          <p:nvCxnSpPr>
            <p:cNvPr id="8" name="Straight Connector 7"/>
            <p:cNvCxnSpPr/>
            <p:nvPr/>
          </p:nvCxnSpPr>
          <p:spPr>
            <a:xfrm>
              <a:off x="1981200" y="1905767"/>
              <a:ext cx="1752600"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13" name="Group 12"/>
            <p:cNvGrpSpPr/>
            <p:nvPr/>
          </p:nvGrpSpPr>
          <p:grpSpPr>
            <a:xfrm>
              <a:off x="743743" y="3994150"/>
              <a:ext cx="7999413" cy="1263650"/>
              <a:chOff x="743743" y="2743200"/>
              <a:chExt cx="7999413" cy="126365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3743" y="2743200"/>
                <a:ext cx="7999413" cy="1244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Rectangle 16"/>
              <p:cNvSpPr/>
              <p:nvPr/>
            </p:nvSpPr>
            <p:spPr>
              <a:xfrm>
                <a:off x="743743" y="3581400"/>
                <a:ext cx="2532857" cy="425450"/>
              </a:xfrm>
              <a:prstGeom prst="rect">
                <a:avLst/>
              </a:prstGeom>
              <a:solidFill>
                <a:srgbClr val="C0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8" name="Straight Arrow Connector 17"/>
            <p:cNvCxnSpPr/>
            <p:nvPr/>
          </p:nvCxnSpPr>
          <p:spPr>
            <a:xfrm flipV="1">
              <a:off x="1981200" y="1905767"/>
              <a:ext cx="1143000" cy="2926583"/>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35294826"/>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500"/>
                            </p:stCondLst>
                            <p:childTnLst>
                              <p:par>
                                <p:cTn id="9" presetID="22" presetClass="entr" presetSubtype="1" fill="hold" nodeType="afterEffect">
                                  <p:stCondLst>
                                    <p:cond delay="0"/>
                                  </p:stCondLst>
                                  <p:childTnLst>
                                    <p:set>
                                      <p:cBhvr>
                                        <p:cTn id="10" dur="1" fill="hold">
                                          <p:stCondLst>
                                            <p:cond delay="0"/>
                                          </p:stCondLst>
                                        </p:cTn>
                                        <p:tgtEl>
                                          <p:spTgt spid="1026"/>
                                        </p:tgtEl>
                                        <p:attrNameLst>
                                          <p:attrName>style.visibility</p:attrName>
                                        </p:attrNameLst>
                                      </p:cBhvr>
                                      <p:to>
                                        <p:strVal val="visible"/>
                                      </p:to>
                                    </p:set>
                                    <p:animEffect transition="in" filter="wipe(up)">
                                      <p:cBhvr>
                                        <p:cTn id="11" dur="1000"/>
                                        <p:tgtEl>
                                          <p:spTgt spid="1026"/>
                                        </p:tgtEl>
                                      </p:cBhvr>
                                    </p:animEffect>
                                  </p:childTnLst>
                                </p:cTn>
                              </p:par>
                            </p:childTnLst>
                          </p:cTn>
                        </p:par>
                        <p:par>
                          <p:cTn id="12" fill="hold">
                            <p:stCondLst>
                              <p:cond delay="2500"/>
                            </p:stCondLst>
                            <p:childTnLst>
                              <p:par>
                                <p:cTn id="13" presetID="22" presetClass="entr" presetSubtype="8" fill="hold" nodeType="afterEffect">
                                  <p:stCondLst>
                                    <p:cond delay="500"/>
                                  </p:stCondLst>
                                  <p:childTnLst>
                                    <p:set>
                                      <p:cBhvr>
                                        <p:cTn id="14" dur="1" fill="hold">
                                          <p:stCondLst>
                                            <p:cond delay="0"/>
                                          </p:stCondLst>
                                        </p:cTn>
                                        <p:tgtEl>
                                          <p:spTgt spid="4"/>
                                        </p:tgtEl>
                                        <p:attrNameLst>
                                          <p:attrName>style.visibility</p:attrName>
                                        </p:attrNameLst>
                                      </p:cBhvr>
                                      <p:to>
                                        <p:strVal val="visible"/>
                                      </p:to>
                                    </p:set>
                                    <p:animEffect transition="in" filter="wipe(left)">
                                      <p:cBhvr>
                                        <p:cTn id="15" dur="1500"/>
                                        <p:tgtEl>
                                          <p:spTgt spid="4"/>
                                        </p:tgtEl>
                                      </p:cBhvr>
                                    </p:animEffect>
                                  </p:childTnLst>
                                </p:cTn>
                              </p:par>
                            </p:childTnLst>
                          </p:cTn>
                        </p:par>
                        <p:par>
                          <p:cTn id="16" fill="hold">
                            <p:stCondLst>
                              <p:cond delay="4500"/>
                            </p:stCondLst>
                            <p:childTnLst>
                              <p:par>
                                <p:cTn id="17" presetID="22" presetClass="entr" presetSubtype="4" fill="hold" nodeType="after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wipe(down)">
                                      <p:cBhvr>
                                        <p:cTn id="19" dur="1500"/>
                                        <p:tgtEl>
                                          <p:spTgt spid="20"/>
                                        </p:tgtEl>
                                      </p:cBhvr>
                                    </p:animEffect>
                                  </p:childTnLst>
                                </p:cTn>
                              </p:par>
                            </p:childTnLst>
                          </p:cTn>
                        </p:par>
                        <p:par>
                          <p:cTn id="20" fill="hold">
                            <p:stCondLst>
                              <p:cond delay="6000"/>
                            </p:stCondLst>
                            <p:childTnLst>
                              <p:par>
                                <p:cTn id="21" presetID="22" presetClass="entr" presetSubtype="8" fill="hold" grpId="0" nodeType="afterEffect">
                                  <p:stCondLst>
                                    <p:cond delay="500"/>
                                  </p:stCondLst>
                                  <p:childTnLst>
                                    <p:set>
                                      <p:cBhvr>
                                        <p:cTn id="22" dur="1" fill="hold">
                                          <p:stCondLst>
                                            <p:cond delay="0"/>
                                          </p:stCondLst>
                                        </p:cTn>
                                        <p:tgtEl>
                                          <p:spTgt spid="14"/>
                                        </p:tgtEl>
                                        <p:attrNameLst>
                                          <p:attrName>style.visibility</p:attrName>
                                        </p:attrNameLst>
                                      </p:cBhvr>
                                      <p:to>
                                        <p:strVal val="visible"/>
                                      </p:to>
                                    </p:set>
                                    <p:animEffect transition="in" filter="wipe(left)">
                                      <p:cBhvr>
                                        <p:cTn id="23" dur="1000"/>
                                        <p:tgtEl>
                                          <p:spTgt spid="14"/>
                                        </p:tgtEl>
                                      </p:cBhvr>
                                    </p:animEffect>
                                  </p:childTnLst>
                                </p:cTn>
                              </p:par>
                            </p:childTnLst>
                          </p:cTn>
                        </p:par>
                        <p:par>
                          <p:cTn id="24" fill="hold">
                            <p:stCondLst>
                              <p:cond delay="7500"/>
                            </p:stCondLst>
                            <p:childTnLst>
                              <p:par>
                                <p:cTn id="25" presetID="22" presetClass="entr" presetSubtype="8" fill="hold" grpId="0" nodeType="afterEffect">
                                  <p:stCondLst>
                                    <p:cond delay="1000"/>
                                  </p:stCondLst>
                                  <p:childTnLst>
                                    <p:set>
                                      <p:cBhvr>
                                        <p:cTn id="26" dur="1" fill="hold">
                                          <p:stCondLst>
                                            <p:cond delay="0"/>
                                          </p:stCondLst>
                                        </p:cTn>
                                        <p:tgtEl>
                                          <p:spTgt spid="5"/>
                                        </p:tgtEl>
                                        <p:attrNameLst>
                                          <p:attrName>style.visibility</p:attrName>
                                        </p:attrNameLst>
                                      </p:cBhvr>
                                      <p:to>
                                        <p:strVal val="visible"/>
                                      </p:to>
                                    </p:set>
                                    <p:animEffect transition="in" filter="wipe(left)">
                                      <p:cBhvr>
                                        <p:cTn id="2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5"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90498"/>
            <a:ext cx="8124825" cy="67389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152400" y="3644627"/>
            <a:ext cx="6629400" cy="369332"/>
          </a:xfrm>
          <a:prstGeom prst="rect">
            <a:avLst/>
          </a:prstGeom>
          <a:solidFill>
            <a:srgbClr val="C00000"/>
          </a:solidFill>
        </p:spPr>
        <p:txBody>
          <a:bodyPr wrap="square" rtlCol="0">
            <a:spAutoFit/>
          </a:bodyPr>
          <a:lstStyle/>
          <a:p>
            <a:r>
              <a:rPr lang="en-US" dirty="0">
                <a:solidFill>
                  <a:srgbClr val="FFFF00"/>
                </a:solidFill>
              </a:rPr>
              <a:t>… while this shows FormTrap splitting a long product over two pages</a:t>
            </a:r>
          </a:p>
        </p:txBody>
      </p:sp>
    </p:spTree>
    <p:extLst>
      <p:ext uri="{BB962C8B-B14F-4D97-AF65-F5344CB8AC3E}">
        <p14:creationId xmlns:p14="http://schemas.microsoft.com/office/powerpoint/2010/main" val="1724804942"/>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up)">
                                      <p:cBhvr>
                                        <p:cTn id="7" dur="1500"/>
                                        <p:tgtEl>
                                          <p:spTgt spid="1026"/>
                                        </p:tgtEl>
                                      </p:cBhvr>
                                    </p:animEffect>
                                  </p:childTnLst>
                                </p:cTn>
                              </p:par>
                            </p:childTnLst>
                          </p:cTn>
                        </p:par>
                        <p:par>
                          <p:cTn id="8" fill="hold">
                            <p:stCondLst>
                              <p:cond delay="1500"/>
                            </p:stCondLst>
                            <p:childTnLst>
                              <p:par>
                                <p:cTn id="9" presetID="22" presetClass="entr" presetSubtype="8" fill="hold" grpId="0" nodeType="afterEffect">
                                  <p:stCondLst>
                                    <p:cond delay="50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QAD Overseas </a:t>
            </a:r>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 y="152400"/>
            <a:ext cx="9162755" cy="6705600"/>
          </a:xfrm>
        </p:spPr>
      </p:pic>
      <p:sp>
        <p:nvSpPr>
          <p:cNvPr id="6" name="TextBox 5"/>
          <p:cNvSpPr txBox="1"/>
          <p:nvPr/>
        </p:nvSpPr>
        <p:spPr>
          <a:xfrm>
            <a:off x="2362200" y="1066800"/>
            <a:ext cx="5249056" cy="369332"/>
          </a:xfrm>
          <a:prstGeom prst="rect">
            <a:avLst/>
          </a:prstGeom>
          <a:solidFill>
            <a:srgbClr val="C00000"/>
          </a:solidFill>
        </p:spPr>
        <p:txBody>
          <a:bodyPr wrap="square" rtlCol="0">
            <a:spAutoFit/>
          </a:bodyPr>
          <a:lstStyle/>
          <a:p>
            <a:r>
              <a:rPr lang="en-US" dirty="0">
                <a:solidFill>
                  <a:srgbClr val="FFFF00"/>
                </a:solidFill>
              </a:rPr>
              <a:t>Show dates and numbers to that county’s preferences</a:t>
            </a:r>
          </a:p>
        </p:txBody>
      </p:sp>
      <p:sp>
        <p:nvSpPr>
          <p:cNvPr id="5" name="TextBox 4"/>
          <p:cNvSpPr txBox="1"/>
          <p:nvPr/>
        </p:nvSpPr>
        <p:spPr>
          <a:xfrm>
            <a:off x="2971800" y="1752600"/>
            <a:ext cx="3048000" cy="369332"/>
          </a:xfrm>
          <a:prstGeom prst="rect">
            <a:avLst/>
          </a:prstGeom>
          <a:solidFill>
            <a:srgbClr val="C00000"/>
          </a:solidFill>
        </p:spPr>
        <p:txBody>
          <a:bodyPr wrap="square" rtlCol="0">
            <a:spAutoFit/>
          </a:bodyPr>
          <a:lstStyle/>
          <a:p>
            <a:r>
              <a:rPr lang="en-US" dirty="0">
                <a:solidFill>
                  <a:srgbClr val="FFFF00"/>
                </a:solidFill>
              </a:rPr>
              <a:t>Translate from one to another</a:t>
            </a:r>
          </a:p>
        </p:txBody>
      </p:sp>
      <p:sp>
        <p:nvSpPr>
          <p:cNvPr id="8" name="TextBox 7"/>
          <p:cNvSpPr txBox="1"/>
          <p:nvPr/>
        </p:nvSpPr>
        <p:spPr>
          <a:xfrm>
            <a:off x="223627" y="2895600"/>
            <a:ext cx="4791856" cy="646331"/>
          </a:xfrm>
          <a:prstGeom prst="rect">
            <a:avLst/>
          </a:prstGeom>
          <a:solidFill>
            <a:srgbClr val="C00000"/>
          </a:solidFill>
        </p:spPr>
        <p:txBody>
          <a:bodyPr wrap="square" rtlCol="0">
            <a:spAutoFit/>
          </a:bodyPr>
          <a:lstStyle/>
          <a:p>
            <a:r>
              <a:rPr lang="en-US" dirty="0">
                <a:solidFill>
                  <a:srgbClr val="FFFF00"/>
                </a:solidFill>
              </a:rPr>
              <a:t>Translate what QAD doesn’t using Lookup Tables, this is QAD-</a:t>
            </a:r>
            <a:r>
              <a:rPr lang="en-US" dirty="0" err="1">
                <a:solidFill>
                  <a:srgbClr val="FFFF00"/>
                </a:solidFill>
              </a:rPr>
              <a:t>UoM</a:t>
            </a:r>
            <a:r>
              <a:rPr lang="en-US" dirty="0">
                <a:solidFill>
                  <a:srgbClr val="FFFF00"/>
                </a:solidFill>
              </a:rPr>
              <a:t> to Chinese …</a:t>
            </a: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98057" y="2438400"/>
            <a:ext cx="3118730" cy="42666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8"/>
          <p:cNvSpPr txBox="1"/>
          <p:nvPr/>
        </p:nvSpPr>
        <p:spPr>
          <a:xfrm>
            <a:off x="233690" y="4876800"/>
            <a:ext cx="5405110" cy="369332"/>
          </a:xfrm>
          <a:prstGeom prst="rect">
            <a:avLst/>
          </a:prstGeom>
          <a:solidFill>
            <a:srgbClr val="C00000"/>
          </a:solidFill>
        </p:spPr>
        <p:txBody>
          <a:bodyPr wrap="square" rtlCol="0">
            <a:spAutoFit/>
          </a:bodyPr>
          <a:lstStyle/>
          <a:p>
            <a:r>
              <a:rPr lang="en-US" dirty="0">
                <a:solidFill>
                  <a:srgbClr val="FFFF00"/>
                </a:solidFill>
              </a:rPr>
              <a:t>… do the same with Payment terms from Payment Code</a:t>
            </a:r>
          </a:p>
        </p:txBody>
      </p:sp>
    </p:spTree>
    <p:custDataLst>
      <p:tags r:id="rId1"/>
    </p:custDataLst>
    <p:extLst>
      <p:ext uri="{BB962C8B-B14F-4D97-AF65-F5344CB8AC3E}">
        <p14:creationId xmlns:p14="http://schemas.microsoft.com/office/powerpoint/2010/main" val="1029998222"/>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1500"/>
                                        <p:tgtEl>
                                          <p:spTgt spid="7"/>
                                        </p:tgtEl>
                                      </p:cBhvr>
                                    </p:animEffect>
                                  </p:childTnLst>
                                </p:cTn>
                              </p:par>
                            </p:childTnLst>
                          </p:cTn>
                        </p:par>
                        <p:par>
                          <p:cTn id="8" fill="hold">
                            <p:stCondLst>
                              <p:cond delay="1500"/>
                            </p:stCondLst>
                            <p:childTnLst>
                              <p:par>
                                <p:cTn id="9" presetID="22" presetClass="entr" presetSubtype="8" fill="hold" grpId="0" nodeType="afterEffect">
                                  <p:stCondLst>
                                    <p:cond delay="50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1500"/>
                                        <p:tgtEl>
                                          <p:spTgt spid="6"/>
                                        </p:tgtEl>
                                      </p:cBhvr>
                                    </p:animEffect>
                                  </p:childTnLst>
                                </p:cTn>
                              </p:par>
                            </p:childTnLst>
                          </p:cTn>
                        </p:par>
                        <p:par>
                          <p:cTn id="12" fill="hold">
                            <p:stCondLst>
                              <p:cond delay="3500"/>
                            </p:stCondLst>
                            <p:childTnLst>
                              <p:par>
                                <p:cTn id="13" presetID="22" presetClass="entr" presetSubtype="8" fill="hold" grpId="0" nodeType="afterEffect">
                                  <p:stCondLst>
                                    <p:cond delay="50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1500"/>
                                        <p:tgtEl>
                                          <p:spTgt spid="5"/>
                                        </p:tgtEl>
                                      </p:cBhvr>
                                    </p:animEffect>
                                  </p:childTnLst>
                                </p:cTn>
                              </p:par>
                            </p:childTnLst>
                          </p:cTn>
                        </p:par>
                        <p:par>
                          <p:cTn id="16" fill="hold">
                            <p:stCondLst>
                              <p:cond delay="5500"/>
                            </p:stCondLst>
                            <p:childTnLst>
                              <p:par>
                                <p:cTn id="17" presetID="22" presetClass="entr" presetSubtype="8" fill="hold" grpId="0" nodeType="afterEffect">
                                  <p:stCondLst>
                                    <p:cond delay="50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1500"/>
                                        <p:tgtEl>
                                          <p:spTgt spid="8"/>
                                        </p:tgtEl>
                                      </p:cBhvr>
                                    </p:animEffect>
                                  </p:childTnLst>
                                </p:cTn>
                              </p:par>
                            </p:childTnLst>
                          </p:cTn>
                        </p:par>
                        <p:par>
                          <p:cTn id="20" fill="hold">
                            <p:stCondLst>
                              <p:cond delay="7500"/>
                            </p:stCondLst>
                            <p:childTnLst>
                              <p:par>
                                <p:cTn id="21" presetID="22" presetClass="entr" presetSubtype="1" fill="hold" nodeType="afterEffect">
                                  <p:stCondLst>
                                    <p:cond delay="500"/>
                                  </p:stCondLst>
                                  <p:childTnLst>
                                    <p:set>
                                      <p:cBhvr>
                                        <p:cTn id="22" dur="1" fill="hold">
                                          <p:stCondLst>
                                            <p:cond delay="0"/>
                                          </p:stCondLst>
                                        </p:cTn>
                                        <p:tgtEl>
                                          <p:spTgt spid="2050"/>
                                        </p:tgtEl>
                                        <p:attrNameLst>
                                          <p:attrName>style.visibility</p:attrName>
                                        </p:attrNameLst>
                                      </p:cBhvr>
                                      <p:to>
                                        <p:strVal val="visible"/>
                                      </p:to>
                                    </p:set>
                                    <p:animEffect transition="in" filter="wipe(up)">
                                      <p:cBhvr>
                                        <p:cTn id="23" dur="1500"/>
                                        <p:tgtEl>
                                          <p:spTgt spid="2050"/>
                                        </p:tgtEl>
                                      </p:cBhvr>
                                    </p:animEffect>
                                  </p:childTnLst>
                                </p:cTn>
                              </p:par>
                            </p:childTnLst>
                          </p:cTn>
                        </p:par>
                        <p:par>
                          <p:cTn id="24" fill="hold">
                            <p:stCondLst>
                              <p:cond delay="9500"/>
                            </p:stCondLst>
                            <p:childTnLst>
                              <p:par>
                                <p:cTn id="25" presetID="22" presetClass="entr" presetSubtype="8" fill="hold" grpId="0" nodeType="afterEffect">
                                  <p:stCondLst>
                                    <p:cond delay="500"/>
                                  </p:stCondLst>
                                  <p:childTnLst>
                                    <p:set>
                                      <p:cBhvr>
                                        <p:cTn id="26" dur="1" fill="hold">
                                          <p:stCondLst>
                                            <p:cond delay="0"/>
                                          </p:stCondLst>
                                        </p:cTn>
                                        <p:tgtEl>
                                          <p:spTgt spid="9"/>
                                        </p:tgtEl>
                                        <p:attrNameLst>
                                          <p:attrName>style.visibility</p:attrName>
                                        </p:attrNameLst>
                                      </p:cBhvr>
                                      <p:to>
                                        <p:strVal val="visible"/>
                                      </p:to>
                                    </p:set>
                                    <p:animEffect transition="in" filter="wipe(left)">
                                      <p:cBhvr>
                                        <p:cTn id="27" dur="12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P spid="8" grpId="0" animBg="1"/>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Use in ANY Country</a:t>
            </a:r>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97330" y="20637"/>
            <a:ext cx="6879870" cy="6840557"/>
          </a:xfrm>
        </p:spPr>
      </p:pic>
      <p:sp>
        <p:nvSpPr>
          <p:cNvPr id="6" name="TextBox 5"/>
          <p:cNvSpPr txBox="1"/>
          <p:nvPr/>
        </p:nvSpPr>
        <p:spPr>
          <a:xfrm>
            <a:off x="161144" y="4876800"/>
            <a:ext cx="2971800" cy="646331"/>
          </a:xfrm>
          <a:prstGeom prst="rect">
            <a:avLst/>
          </a:prstGeom>
          <a:solidFill>
            <a:srgbClr val="C00000"/>
          </a:solidFill>
        </p:spPr>
        <p:txBody>
          <a:bodyPr wrap="square" rtlCol="0">
            <a:spAutoFit/>
          </a:bodyPr>
          <a:lstStyle/>
          <a:p>
            <a:r>
              <a:rPr lang="en-US" dirty="0">
                <a:solidFill>
                  <a:srgbClr val="FFFF00"/>
                </a:solidFill>
              </a:rPr>
              <a:t>This is a Version 7 form from a current customer ….</a:t>
            </a:r>
          </a:p>
        </p:txBody>
      </p:sp>
    </p:spTree>
    <p:custDataLst>
      <p:tags r:id="rId1"/>
    </p:custDataLst>
    <p:extLst>
      <p:ext uri="{BB962C8B-B14F-4D97-AF65-F5344CB8AC3E}">
        <p14:creationId xmlns:p14="http://schemas.microsoft.com/office/powerpoint/2010/main" val="3196938370"/>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1250"/>
                                        <p:tgtEl>
                                          <p:spTgt spid="7"/>
                                        </p:tgtEl>
                                      </p:cBhvr>
                                    </p:animEffect>
                                  </p:childTnLst>
                                </p:cTn>
                              </p:par>
                            </p:childTnLst>
                          </p:cTn>
                        </p:par>
                        <p:par>
                          <p:cTn id="8" fill="hold">
                            <p:stCondLst>
                              <p:cond delay="1250"/>
                            </p:stCondLst>
                            <p:childTnLst>
                              <p:par>
                                <p:cTn id="9" presetID="22" presetClass="entr" presetSubtype="8" fill="hold" grpId="0" nodeType="afterEffect">
                                  <p:stCondLst>
                                    <p:cond delay="50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1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43199"/>
            <a:ext cx="7772400" cy="1447801"/>
          </a:xfrm>
        </p:spPr>
        <p:txBody>
          <a:bodyPr>
            <a:noAutofit/>
          </a:bodyPr>
          <a:lstStyle/>
          <a:p>
            <a:r>
              <a:rPr lang="en-US" sz="3200" dirty="0">
                <a:solidFill>
                  <a:srgbClr val="FF0000"/>
                </a:solidFill>
              </a:rPr>
              <a:t>There’s More:</a:t>
            </a:r>
            <a:br>
              <a:rPr lang="en-US" sz="3200" dirty="0">
                <a:solidFill>
                  <a:srgbClr val="FF0000"/>
                </a:solidFill>
              </a:rPr>
            </a:br>
            <a:br>
              <a:rPr lang="en-US" sz="2800" dirty="0">
                <a:solidFill>
                  <a:schemeClr val="bg1"/>
                </a:solidFill>
              </a:rPr>
            </a:br>
            <a:r>
              <a:rPr lang="en-US" sz="2800" dirty="0">
                <a:solidFill>
                  <a:schemeClr val="bg1"/>
                </a:solidFill>
              </a:rPr>
              <a:t>Delivery to Email, HTML Email, PDF/A, Gmail PDF Reader, Fax and e-Fax, Print, Archive</a:t>
            </a:r>
            <a:br>
              <a:rPr lang="en-US" sz="2800" dirty="0">
                <a:solidFill>
                  <a:schemeClr val="bg1"/>
                </a:solidFill>
              </a:rPr>
            </a:br>
            <a:br>
              <a:rPr lang="en-US" sz="2800" dirty="0">
                <a:solidFill>
                  <a:schemeClr val="bg1"/>
                </a:solidFill>
              </a:rPr>
            </a:br>
            <a:r>
              <a:rPr lang="en-US" sz="2800" dirty="0">
                <a:solidFill>
                  <a:schemeClr val="bg1"/>
                </a:solidFill>
              </a:rPr>
              <a:t>QAD Sell, Install and Support FormTrap,</a:t>
            </a:r>
            <a:br>
              <a:rPr lang="en-US" sz="2800" dirty="0">
                <a:solidFill>
                  <a:schemeClr val="bg1"/>
                </a:solidFill>
              </a:rPr>
            </a:br>
            <a:r>
              <a:rPr lang="en-US" sz="2800" dirty="0">
                <a:solidFill>
                  <a:schemeClr val="bg1"/>
                </a:solidFill>
              </a:rPr>
              <a:t>on </a:t>
            </a:r>
            <a:r>
              <a:rPr lang="en-US" sz="2800" b="1" dirty="0">
                <a:solidFill>
                  <a:schemeClr val="bg1"/>
                </a:solidFill>
              </a:rPr>
              <a:t>QAD contracts</a:t>
            </a:r>
            <a:r>
              <a:rPr lang="en-US" sz="2800" dirty="0">
                <a:solidFill>
                  <a:schemeClr val="bg1"/>
                </a:solidFill>
              </a:rPr>
              <a:t>, in Australia and </a:t>
            </a:r>
            <a:br>
              <a:rPr lang="en-US" sz="2800" dirty="0">
                <a:solidFill>
                  <a:schemeClr val="bg1"/>
                </a:solidFill>
              </a:rPr>
            </a:br>
            <a:r>
              <a:rPr lang="en-US" sz="2800" dirty="0">
                <a:solidFill>
                  <a:schemeClr val="bg1"/>
                </a:solidFill>
              </a:rPr>
              <a:t>New Zealand.   </a:t>
            </a:r>
            <a:br>
              <a:rPr lang="en-US" sz="2800" dirty="0">
                <a:solidFill>
                  <a:schemeClr val="bg1"/>
                </a:solidFill>
              </a:rPr>
            </a:br>
            <a:br>
              <a:rPr lang="en-US" sz="2800" dirty="0">
                <a:solidFill>
                  <a:schemeClr val="bg1"/>
                </a:solidFill>
              </a:rPr>
            </a:br>
            <a:r>
              <a:rPr lang="en-US" sz="2800" dirty="0">
                <a:solidFill>
                  <a:schemeClr val="bg1"/>
                </a:solidFill>
              </a:rPr>
              <a:t>95% of QAD’s Aust./NZ sites use FormTrap.</a:t>
            </a:r>
            <a:br>
              <a:rPr lang="en-US" sz="2800" dirty="0">
                <a:solidFill>
                  <a:schemeClr val="bg1"/>
                </a:solidFill>
              </a:rPr>
            </a:br>
            <a:br>
              <a:rPr lang="en-US" sz="2800" dirty="0">
                <a:solidFill>
                  <a:schemeClr val="bg1"/>
                </a:solidFill>
              </a:rPr>
            </a:br>
            <a:r>
              <a:rPr lang="en-US" sz="2800" dirty="0">
                <a:solidFill>
                  <a:schemeClr val="bg1"/>
                </a:solidFill>
              </a:rPr>
              <a:t>We have hundreds of sites and have EVERYTHING you’d ever want.</a:t>
            </a:r>
            <a:br>
              <a:rPr lang="en-US" sz="2800" dirty="0">
                <a:solidFill>
                  <a:schemeClr val="bg1"/>
                </a:solidFill>
              </a:rPr>
            </a:br>
            <a:br>
              <a:rPr lang="en-US" sz="2800" dirty="0">
                <a:solidFill>
                  <a:schemeClr val="bg1"/>
                </a:solidFill>
              </a:rPr>
            </a:br>
            <a:r>
              <a:rPr lang="en-US" sz="3600" b="1" dirty="0">
                <a:solidFill>
                  <a:srgbClr val="FF0000"/>
                </a:solidFill>
              </a:rPr>
              <a:t>Just ASK …</a:t>
            </a:r>
          </a:p>
        </p:txBody>
      </p:sp>
    </p:spTree>
    <p:custDataLst>
      <p:tags r:id="rId1"/>
    </p:custDataLst>
    <p:extLst>
      <p:ext uri="{BB962C8B-B14F-4D97-AF65-F5344CB8AC3E}">
        <p14:creationId xmlns:p14="http://schemas.microsoft.com/office/powerpoint/2010/main" val="4023473935"/>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06948"/>
            <a:ext cx="9144000" cy="5644103"/>
          </a:xfrm>
          <a:prstGeom prst="rect">
            <a:avLst/>
          </a:prstGeom>
        </p:spPr>
      </p:pic>
      <p:sp>
        <p:nvSpPr>
          <p:cNvPr id="5" name="TextBox 4"/>
          <p:cNvSpPr txBox="1"/>
          <p:nvPr/>
        </p:nvSpPr>
        <p:spPr>
          <a:xfrm>
            <a:off x="1828800" y="4572000"/>
            <a:ext cx="7010400" cy="369332"/>
          </a:xfrm>
          <a:prstGeom prst="rect">
            <a:avLst/>
          </a:prstGeom>
          <a:solidFill>
            <a:srgbClr val="C00000"/>
          </a:solidFill>
        </p:spPr>
        <p:txBody>
          <a:bodyPr wrap="square" rtlCol="0">
            <a:spAutoFit/>
          </a:bodyPr>
          <a:lstStyle/>
          <a:p>
            <a:r>
              <a:rPr lang="en-US" dirty="0">
                <a:solidFill>
                  <a:srgbClr val="FFFF00"/>
                </a:solidFill>
              </a:rPr>
              <a:t>We start with QAD Standard Output – these two Purchase Order pages …</a:t>
            </a:r>
          </a:p>
        </p:txBody>
      </p:sp>
    </p:spTree>
    <p:extLst>
      <p:ext uri="{BB962C8B-B14F-4D97-AF65-F5344CB8AC3E}">
        <p14:creationId xmlns:p14="http://schemas.microsoft.com/office/powerpoint/2010/main" val="3614971950"/>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2000"/>
                                        <p:tgtEl>
                                          <p:spTgt spid="4"/>
                                        </p:tgtEl>
                                      </p:cBhvr>
                                    </p:animEffect>
                                  </p:childTnLst>
                                </p:cTn>
                              </p:par>
                            </p:childTnLst>
                          </p:cTn>
                        </p:par>
                        <p:par>
                          <p:cTn id="8" fill="hold">
                            <p:stCondLst>
                              <p:cond delay="2000"/>
                            </p:stCondLst>
                            <p:childTnLst>
                              <p:par>
                                <p:cTn id="9" presetID="22" presetClass="entr" presetSubtype="8" fill="hold" grpId="0" nodeType="afterEffect">
                                  <p:stCondLst>
                                    <p:cond delay="100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720975"/>
            <a:ext cx="8229600" cy="1470025"/>
          </a:xfrm>
        </p:spPr>
        <p:txBody>
          <a:bodyPr>
            <a:noAutofit/>
          </a:bodyPr>
          <a:lstStyle/>
          <a:p>
            <a:r>
              <a:rPr lang="en-US" sz="3200" dirty="0">
                <a:solidFill>
                  <a:schemeClr val="bg1"/>
                </a:solidFill>
              </a:rPr>
              <a:t>Existing V7 Customers:</a:t>
            </a:r>
            <a:br>
              <a:rPr lang="en-US" sz="3200" dirty="0">
                <a:solidFill>
                  <a:schemeClr val="bg1"/>
                </a:solidFill>
              </a:rPr>
            </a:br>
            <a:br>
              <a:rPr lang="en-US" sz="3200" dirty="0">
                <a:solidFill>
                  <a:schemeClr val="bg1"/>
                </a:solidFill>
              </a:rPr>
            </a:br>
            <a:r>
              <a:rPr lang="en-US" sz="3200" dirty="0">
                <a:solidFill>
                  <a:srgbClr val="FFFF00"/>
                </a:solidFill>
              </a:rPr>
              <a:t>Run V7 forms unchanged</a:t>
            </a:r>
            <a:br>
              <a:rPr lang="en-US" sz="3200" dirty="0">
                <a:solidFill>
                  <a:srgbClr val="FFFF00"/>
                </a:solidFill>
              </a:rPr>
            </a:br>
            <a:br>
              <a:rPr lang="en-US" sz="3200" dirty="0">
                <a:solidFill>
                  <a:schemeClr val="bg1"/>
                </a:solidFill>
              </a:rPr>
            </a:br>
            <a:br>
              <a:rPr lang="en-US" sz="3200" dirty="0">
                <a:solidFill>
                  <a:schemeClr val="bg1"/>
                </a:solidFill>
              </a:rPr>
            </a:br>
            <a:r>
              <a:rPr lang="en-US" sz="3200" dirty="0">
                <a:solidFill>
                  <a:schemeClr val="bg1"/>
                </a:solidFill>
              </a:rPr>
              <a:t>Want to move to QAD EE Version??</a:t>
            </a:r>
            <a:br>
              <a:rPr lang="en-US" sz="3200" dirty="0">
                <a:solidFill>
                  <a:schemeClr val="bg1"/>
                </a:solidFill>
              </a:rPr>
            </a:br>
            <a:br>
              <a:rPr lang="en-US" sz="3200" dirty="0">
                <a:solidFill>
                  <a:schemeClr val="bg1"/>
                </a:solidFill>
              </a:rPr>
            </a:br>
            <a:r>
              <a:rPr lang="en-US" sz="3200" dirty="0">
                <a:solidFill>
                  <a:srgbClr val="FFFF00"/>
                </a:solidFill>
              </a:rPr>
              <a:t>We have standard  FormTrap V8 reports ready, </a:t>
            </a:r>
            <a:br>
              <a:rPr lang="en-US" sz="3200" dirty="0">
                <a:solidFill>
                  <a:srgbClr val="FFFF00"/>
                </a:solidFill>
              </a:rPr>
            </a:br>
            <a:r>
              <a:rPr lang="en-US" sz="3200" dirty="0">
                <a:solidFill>
                  <a:srgbClr val="FFFF00"/>
                </a:solidFill>
              </a:rPr>
              <a:t>ask for samples</a:t>
            </a:r>
            <a:br>
              <a:rPr lang="en-US" sz="3200" dirty="0">
                <a:solidFill>
                  <a:srgbClr val="FFFF00"/>
                </a:solidFill>
              </a:rPr>
            </a:br>
            <a:br>
              <a:rPr lang="en-US" sz="3200" dirty="0">
                <a:solidFill>
                  <a:schemeClr val="bg1"/>
                </a:solidFill>
              </a:rPr>
            </a:br>
            <a:r>
              <a:rPr lang="en-US" sz="2400" dirty="0">
                <a:solidFill>
                  <a:schemeClr val="bg1"/>
                </a:solidFill>
              </a:rPr>
              <a:t>(You will need to change </a:t>
            </a:r>
            <a:r>
              <a:rPr lang="en-US" sz="2400" b="1" dirty="0">
                <a:solidFill>
                  <a:schemeClr val="bg1"/>
                </a:solidFill>
              </a:rPr>
              <a:t>lookups</a:t>
            </a:r>
            <a:r>
              <a:rPr lang="en-US" sz="2400" dirty="0">
                <a:solidFill>
                  <a:schemeClr val="bg1"/>
                </a:solidFill>
              </a:rPr>
              <a:t> – and that’s it)</a:t>
            </a:r>
          </a:p>
        </p:txBody>
      </p:sp>
    </p:spTree>
    <p:custDataLst>
      <p:tags r:id="rId1"/>
    </p:custDataLst>
    <p:extLst>
      <p:ext uri="{BB962C8B-B14F-4D97-AF65-F5344CB8AC3E}">
        <p14:creationId xmlns:p14="http://schemas.microsoft.com/office/powerpoint/2010/main" val="3039849386"/>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8458200" cy="1774825"/>
          </a:xfrm>
        </p:spPr>
        <p:txBody>
          <a:bodyPr anchor="t">
            <a:noAutofit/>
          </a:bodyPr>
          <a:lstStyle/>
          <a:p>
            <a:pPr algn="l"/>
            <a:r>
              <a:rPr lang="en-US" sz="3200" dirty="0">
                <a:solidFill>
                  <a:schemeClr val="bg1"/>
                </a:solidFill>
              </a:rPr>
              <a:t>There’s STILL MORE …</a:t>
            </a:r>
            <a:br>
              <a:rPr lang="en-US" sz="3200" dirty="0">
                <a:solidFill>
                  <a:schemeClr val="bg1"/>
                </a:solidFill>
              </a:rPr>
            </a:br>
            <a:r>
              <a:rPr lang="en-US" sz="2000" dirty="0">
                <a:solidFill>
                  <a:schemeClr val="bg1"/>
                </a:solidFill>
              </a:rPr>
              <a:t>FormTrap does </a:t>
            </a:r>
            <a:r>
              <a:rPr lang="en-US" sz="2000" b="1" dirty="0">
                <a:solidFill>
                  <a:schemeClr val="bg1"/>
                </a:solidFill>
              </a:rPr>
              <a:t>ALL</a:t>
            </a:r>
            <a:r>
              <a:rPr lang="en-US" sz="2000" dirty="0">
                <a:solidFill>
                  <a:schemeClr val="bg1"/>
                </a:solidFill>
              </a:rPr>
              <a:t> these, go here to look for specific PowerPoints:</a:t>
            </a:r>
            <a:br>
              <a:rPr lang="en-US" sz="2000" dirty="0">
                <a:solidFill>
                  <a:schemeClr val="bg1"/>
                </a:solidFill>
              </a:rPr>
            </a:br>
            <a:r>
              <a:rPr lang="en-US" sz="2000" dirty="0">
                <a:solidFill>
                  <a:srgbClr val="FFFF00"/>
                </a:solidFill>
              </a:rPr>
              <a:t>http://www.formtrap.com/promotions/powerpoints</a:t>
            </a:r>
            <a:r>
              <a:rPr lang="en-US" sz="2000" dirty="0">
                <a:solidFill>
                  <a:srgbClr val="00B0F0"/>
                </a:solidFill>
              </a:rPr>
              <a:t>/</a:t>
            </a:r>
            <a:br>
              <a:rPr lang="en-US" sz="2000" dirty="0">
                <a:solidFill>
                  <a:srgbClr val="00B0F0"/>
                </a:solidFill>
              </a:rPr>
            </a:br>
            <a:br>
              <a:rPr lang="en-US" sz="2000" dirty="0">
                <a:solidFill>
                  <a:schemeClr val="bg1"/>
                </a:solidFill>
              </a:rPr>
            </a:br>
            <a:r>
              <a:rPr lang="en-US" sz="2000" dirty="0">
                <a:solidFill>
                  <a:srgbClr val="FFFF00"/>
                </a:solidFill>
              </a:rPr>
              <a:t>Barcode</a:t>
            </a:r>
            <a:r>
              <a:rPr lang="en-US" sz="2000" dirty="0">
                <a:solidFill>
                  <a:schemeClr val="bg1"/>
                </a:solidFill>
              </a:rPr>
              <a:t> printing that runs to ANY printer, including barcode printers</a:t>
            </a:r>
            <a:br>
              <a:rPr lang="en-US" sz="2000" dirty="0">
                <a:solidFill>
                  <a:schemeClr val="bg1"/>
                </a:solidFill>
              </a:rPr>
            </a:br>
            <a:r>
              <a:rPr lang="en-US" sz="2000" dirty="0">
                <a:solidFill>
                  <a:schemeClr val="bg1"/>
                </a:solidFill>
              </a:rPr>
              <a:t>Letters, particularly </a:t>
            </a:r>
            <a:r>
              <a:rPr lang="en-US" sz="2000" dirty="0">
                <a:solidFill>
                  <a:srgbClr val="FFFF00"/>
                </a:solidFill>
              </a:rPr>
              <a:t>Debtors Letters</a:t>
            </a:r>
            <a:br>
              <a:rPr lang="en-US" sz="2000" dirty="0">
                <a:solidFill>
                  <a:schemeClr val="bg1"/>
                </a:solidFill>
              </a:rPr>
            </a:br>
            <a:r>
              <a:rPr lang="en-US" sz="2000" dirty="0">
                <a:solidFill>
                  <a:schemeClr val="bg1"/>
                </a:solidFill>
              </a:rPr>
              <a:t>Full and pervasive </a:t>
            </a:r>
            <a:r>
              <a:rPr lang="en-US" sz="2000" dirty="0">
                <a:solidFill>
                  <a:srgbClr val="FFFF00"/>
                </a:solidFill>
              </a:rPr>
              <a:t>Lookup</a:t>
            </a:r>
            <a:r>
              <a:rPr lang="en-US" sz="2000" dirty="0">
                <a:solidFill>
                  <a:schemeClr val="bg1"/>
                </a:solidFill>
              </a:rPr>
              <a:t> substitution into forms </a:t>
            </a:r>
            <a:br>
              <a:rPr lang="en-US" sz="2000" dirty="0">
                <a:solidFill>
                  <a:schemeClr val="bg1"/>
                </a:solidFill>
              </a:rPr>
            </a:br>
            <a:r>
              <a:rPr lang="en-US" sz="2000" dirty="0">
                <a:solidFill>
                  <a:srgbClr val="FFFF00"/>
                </a:solidFill>
              </a:rPr>
              <a:t>HTML Customer replies </a:t>
            </a:r>
            <a:r>
              <a:rPr lang="en-US" sz="2000" dirty="0">
                <a:solidFill>
                  <a:schemeClr val="bg1"/>
                </a:solidFill>
              </a:rPr>
              <a:t>to emailed complaints that is fast, specific and WORKS</a:t>
            </a:r>
            <a:br>
              <a:rPr lang="en-US" sz="2000" dirty="0">
                <a:solidFill>
                  <a:schemeClr val="bg1"/>
                </a:solidFill>
              </a:rPr>
            </a:br>
            <a:r>
              <a:rPr lang="en-US" sz="2000" dirty="0">
                <a:solidFill>
                  <a:srgbClr val="FFFF00"/>
                </a:solidFill>
              </a:rPr>
              <a:t>Contract Writing </a:t>
            </a:r>
            <a:r>
              <a:rPr lang="en-US" sz="2000" dirty="0">
                <a:solidFill>
                  <a:schemeClr val="bg1"/>
                </a:solidFill>
              </a:rPr>
              <a:t>(insurance companies)</a:t>
            </a:r>
            <a:br>
              <a:rPr lang="en-US" sz="2000" dirty="0">
                <a:solidFill>
                  <a:schemeClr val="bg1"/>
                </a:solidFill>
              </a:rPr>
            </a:br>
            <a:r>
              <a:rPr lang="en-US" sz="2000" dirty="0">
                <a:solidFill>
                  <a:srgbClr val="FFFF00"/>
                </a:solidFill>
              </a:rPr>
              <a:t>Letter Writing </a:t>
            </a:r>
            <a:r>
              <a:rPr lang="en-US" sz="2000" dirty="0">
                <a:solidFill>
                  <a:schemeClr val="bg1"/>
                </a:solidFill>
              </a:rPr>
              <a:t>(insurance companies)</a:t>
            </a:r>
            <a:br>
              <a:rPr lang="en-US" sz="2000" dirty="0">
                <a:solidFill>
                  <a:schemeClr val="bg1"/>
                </a:solidFill>
              </a:rPr>
            </a:br>
            <a:r>
              <a:rPr lang="en-US" sz="2000" dirty="0">
                <a:solidFill>
                  <a:schemeClr val="bg1"/>
                </a:solidFill>
              </a:rPr>
              <a:t>HTML Email (for </a:t>
            </a:r>
            <a:r>
              <a:rPr lang="en-US" sz="2000" dirty="0">
                <a:solidFill>
                  <a:srgbClr val="FFFF00"/>
                </a:solidFill>
              </a:rPr>
              <a:t>ICWI</a:t>
            </a:r>
            <a:r>
              <a:rPr lang="en-US" sz="2000" dirty="0">
                <a:solidFill>
                  <a:srgbClr val="00B0F0"/>
                </a:solidFill>
              </a:rPr>
              <a:t> </a:t>
            </a:r>
            <a:r>
              <a:rPr lang="en-US" sz="2000" dirty="0">
                <a:solidFill>
                  <a:schemeClr val="bg1"/>
                </a:solidFill>
              </a:rPr>
              <a:t>insurance company) </a:t>
            </a:r>
            <a:br>
              <a:rPr lang="en-US" sz="2000" dirty="0">
                <a:solidFill>
                  <a:schemeClr val="bg1"/>
                </a:solidFill>
              </a:rPr>
            </a:br>
            <a:r>
              <a:rPr lang="en-US" sz="2000" dirty="0">
                <a:solidFill>
                  <a:srgbClr val="FFFF00"/>
                </a:solidFill>
              </a:rPr>
              <a:t>Input data </a:t>
            </a:r>
            <a:r>
              <a:rPr lang="en-US" sz="2000" dirty="0">
                <a:solidFill>
                  <a:schemeClr val="bg1"/>
                </a:solidFill>
              </a:rPr>
              <a:t>from ANY text / PDF /XML / CSV file, incl. products split across pages </a:t>
            </a:r>
            <a:br>
              <a:rPr lang="en-US" sz="2000" dirty="0">
                <a:solidFill>
                  <a:schemeClr val="bg1"/>
                </a:solidFill>
              </a:rPr>
            </a:br>
            <a:r>
              <a:rPr lang="en-US" sz="2000" dirty="0">
                <a:solidFill>
                  <a:srgbClr val="FFFF00"/>
                </a:solidFill>
              </a:rPr>
              <a:t>QDE </a:t>
            </a:r>
            <a:r>
              <a:rPr lang="en-US" sz="2000" dirty="0">
                <a:solidFill>
                  <a:schemeClr val="bg1"/>
                </a:solidFill>
              </a:rPr>
              <a:t>(Quick Data Entry)</a:t>
            </a:r>
            <a:r>
              <a:rPr lang="en-US" sz="2000" dirty="0">
                <a:solidFill>
                  <a:srgbClr val="FFFF00"/>
                </a:solidFill>
              </a:rPr>
              <a:t> </a:t>
            </a:r>
            <a:r>
              <a:rPr lang="en-US" sz="2000" dirty="0">
                <a:solidFill>
                  <a:schemeClr val="bg1"/>
                </a:solidFill>
              </a:rPr>
              <a:t>which AUTOMATICALLY defines a </a:t>
            </a:r>
            <a:r>
              <a:rPr lang="en-US" sz="2000" dirty="0" err="1">
                <a:solidFill>
                  <a:schemeClr val="bg1"/>
                </a:solidFill>
              </a:rPr>
              <a:t>.</a:t>
            </a:r>
            <a:r>
              <a:rPr lang="en-US" sz="2000" b="1" dirty="0" err="1">
                <a:solidFill>
                  <a:schemeClr val="bg1"/>
                </a:solidFill>
              </a:rPr>
              <a:t>net</a:t>
            </a:r>
            <a:r>
              <a:rPr lang="en-US" sz="2000" dirty="0">
                <a:solidFill>
                  <a:schemeClr val="bg1"/>
                </a:solidFill>
              </a:rPr>
              <a:t> keying session for unconnected, remote use and/or within FormTrap Server</a:t>
            </a:r>
            <a:br>
              <a:rPr lang="en-US" sz="2000" dirty="0">
                <a:solidFill>
                  <a:schemeClr val="bg1"/>
                </a:solidFill>
              </a:rPr>
            </a:br>
            <a:r>
              <a:rPr lang="en-US" sz="2000" b="1" dirty="0">
                <a:solidFill>
                  <a:schemeClr val="bg1"/>
                </a:solidFill>
              </a:rPr>
              <a:t>Any language </a:t>
            </a:r>
            <a:r>
              <a:rPr lang="en-US" sz="2000" dirty="0">
                <a:solidFill>
                  <a:schemeClr val="bg1"/>
                </a:solidFill>
              </a:rPr>
              <a:t>– including Chinese, Japanese, Thai (and all European)</a:t>
            </a:r>
            <a:br>
              <a:rPr lang="en-US" sz="2000" dirty="0">
                <a:solidFill>
                  <a:schemeClr val="bg1"/>
                </a:solidFill>
              </a:rPr>
            </a:br>
            <a:r>
              <a:rPr lang="en-US" sz="2000" b="1" dirty="0">
                <a:solidFill>
                  <a:schemeClr val="bg1"/>
                </a:solidFill>
              </a:rPr>
              <a:t>Formatting conventions </a:t>
            </a:r>
            <a:r>
              <a:rPr lang="en-US" sz="2000" dirty="0">
                <a:solidFill>
                  <a:schemeClr val="bg1"/>
                </a:solidFill>
              </a:rPr>
              <a:t>for amounts and </a:t>
            </a:r>
            <a:r>
              <a:rPr lang="en-US" sz="2000" dirty="0" err="1">
                <a:solidFill>
                  <a:schemeClr val="bg1"/>
                </a:solidFill>
              </a:rPr>
              <a:t>Qty</a:t>
            </a:r>
            <a:r>
              <a:rPr lang="en-US" sz="2000" dirty="0">
                <a:solidFill>
                  <a:schemeClr val="bg1"/>
                </a:solidFill>
              </a:rPr>
              <a:t>, automatic translation of dates</a:t>
            </a:r>
            <a:br>
              <a:rPr lang="en-US" sz="2000" dirty="0">
                <a:solidFill>
                  <a:schemeClr val="bg1"/>
                </a:solidFill>
              </a:rPr>
            </a:br>
            <a:r>
              <a:rPr lang="en-US" sz="2000" b="1" dirty="0">
                <a:solidFill>
                  <a:schemeClr val="bg1"/>
                </a:solidFill>
              </a:rPr>
              <a:t>Linux versions </a:t>
            </a:r>
            <a:r>
              <a:rPr lang="en-US" sz="2000" dirty="0">
                <a:solidFill>
                  <a:schemeClr val="bg1"/>
                </a:solidFill>
              </a:rPr>
              <a:t>(Red Hat and </a:t>
            </a:r>
            <a:r>
              <a:rPr lang="en-US" sz="2000" dirty="0" err="1">
                <a:solidFill>
                  <a:schemeClr val="bg1"/>
                </a:solidFill>
              </a:rPr>
              <a:t>Debian</a:t>
            </a:r>
            <a:r>
              <a:rPr lang="en-US" sz="2000" dirty="0">
                <a:solidFill>
                  <a:schemeClr val="bg1"/>
                </a:solidFill>
              </a:rPr>
              <a:t>) for resellers                                 </a:t>
            </a:r>
            <a:br>
              <a:rPr lang="en-US" sz="2000" dirty="0">
                <a:solidFill>
                  <a:schemeClr val="bg1"/>
                </a:solidFill>
              </a:rPr>
            </a:br>
            <a:r>
              <a:rPr lang="en-US" sz="2000" dirty="0">
                <a:solidFill>
                  <a:schemeClr val="bg1"/>
                </a:solidFill>
              </a:rPr>
              <a:t>                          </a:t>
            </a:r>
            <a:r>
              <a:rPr lang="en-US" sz="2000" dirty="0">
                <a:solidFill>
                  <a:schemeClr val="bg1">
                    <a:lumMod val="50000"/>
                  </a:schemeClr>
                </a:solidFill>
              </a:rPr>
              <a:t>… and defined and coming soon …</a:t>
            </a:r>
            <a:br>
              <a:rPr lang="en-US" sz="2000" dirty="0">
                <a:solidFill>
                  <a:schemeClr val="bg1">
                    <a:lumMod val="50000"/>
                  </a:schemeClr>
                </a:solidFill>
              </a:rPr>
            </a:br>
            <a:r>
              <a:rPr lang="en-US" sz="2000" dirty="0">
                <a:solidFill>
                  <a:schemeClr val="bg1">
                    <a:lumMod val="50000"/>
                  </a:schemeClr>
                </a:solidFill>
              </a:rPr>
              <a:t>Low cost </a:t>
            </a:r>
            <a:r>
              <a:rPr lang="en-US" sz="2000" b="1" dirty="0">
                <a:solidFill>
                  <a:schemeClr val="bg1">
                    <a:lumMod val="50000"/>
                  </a:schemeClr>
                </a:solidFill>
              </a:rPr>
              <a:t>Windows Production </a:t>
            </a:r>
            <a:r>
              <a:rPr lang="en-US" sz="2000" dirty="0">
                <a:solidFill>
                  <a:schemeClr val="bg1">
                    <a:lumMod val="50000"/>
                  </a:schemeClr>
                </a:solidFill>
              </a:rPr>
              <a:t>module for the very low volume, where the user initiates print and email runs</a:t>
            </a:r>
            <a:br>
              <a:rPr lang="en-US" sz="2000" dirty="0">
                <a:solidFill>
                  <a:schemeClr val="bg1">
                    <a:lumMod val="50000"/>
                  </a:schemeClr>
                </a:solidFill>
              </a:rPr>
            </a:br>
            <a:r>
              <a:rPr lang="en-US" sz="2000" b="1" dirty="0">
                <a:solidFill>
                  <a:schemeClr val="bg1">
                    <a:lumMod val="50000"/>
                  </a:schemeClr>
                </a:solidFill>
              </a:rPr>
              <a:t>Exceptional Volume </a:t>
            </a:r>
            <a:r>
              <a:rPr lang="en-US" sz="2000" dirty="0">
                <a:solidFill>
                  <a:schemeClr val="bg1">
                    <a:lumMod val="50000"/>
                  </a:schemeClr>
                </a:solidFill>
              </a:rPr>
              <a:t>module for the very high end (banks, utilities)</a:t>
            </a:r>
            <a:br>
              <a:rPr lang="en-US" sz="2000" dirty="0">
                <a:solidFill>
                  <a:schemeClr val="bg1">
                    <a:lumMod val="50000"/>
                  </a:schemeClr>
                </a:solidFill>
              </a:rPr>
            </a:br>
            <a:endParaRPr lang="en-US" sz="2000" dirty="0">
              <a:solidFill>
                <a:schemeClr val="bg1">
                  <a:lumMod val="50000"/>
                </a:schemeClr>
              </a:solidFill>
            </a:endParaRPr>
          </a:p>
        </p:txBody>
      </p:sp>
    </p:spTree>
    <p:custDataLst>
      <p:tags r:id="rId1"/>
    </p:custDataLst>
    <p:extLst>
      <p:ext uri="{BB962C8B-B14F-4D97-AF65-F5344CB8AC3E}">
        <p14:creationId xmlns:p14="http://schemas.microsoft.com/office/powerpoint/2010/main" val="3801808047"/>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subTitle" idx="1"/>
          </p:nvPr>
        </p:nvSpPr>
        <p:spPr>
          <a:xfrm>
            <a:off x="914400" y="3352800"/>
            <a:ext cx="7086600" cy="1752600"/>
          </a:xfrm>
          <a:prstGeom prst="rect">
            <a:avLst/>
          </a:prstGeom>
        </p:spPr>
        <p:txBody>
          <a:bodyPr>
            <a:noAutofit/>
          </a:bodyPr>
          <a:lstStyle/>
          <a:p>
            <a:pPr marL="0" marR="0" lvl="0" indent="0" defTabSz="914400" eaLnBrk="1" fontAlgn="auto" latinLnBrk="0" hangingPunct="1">
              <a:lnSpc>
                <a:spcPct val="80000"/>
              </a:lnSpc>
              <a:spcBef>
                <a:spcPts val="0"/>
              </a:spcBef>
              <a:spcAft>
                <a:spcPts val="0"/>
              </a:spcAft>
              <a:buClrTx/>
              <a:buSzTx/>
              <a:buFontTx/>
              <a:buNone/>
              <a:tabLst/>
              <a:defRPr/>
            </a:pPr>
            <a:endParaRPr kumimoji="0" lang="en-US" sz="4800" b="0" i="0" u="none" strike="noStrike" kern="0" cap="none" spc="0" normalizeH="0" baseline="0" noProof="0" dirty="0">
              <a:ln>
                <a:noFill/>
              </a:ln>
              <a:solidFill>
                <a:srgbClr val="FFFF00"/>
              </a:solidFill>
              <a:effectLst/>
              <a:uLnTx/>
              <a:uFillTx/>
              <a:latin typeface="Verdana" pitchFamily="34" charset="0"/>
              <a:ea typeface="Verdana" pitchFamily="34" charset="0"/>
              <a:cs typeface="Verdana" pitchFamily="34" charset="0"/>
            </a:endParaRPr>
          </a:p>
          <a:p>
            <a:pPr marL="0" marR="0" lvl="0" indent="0" defTabSz="914400" eaLnBrk="1" fontAlgn="auto" latinLnBrk="0" hangingPunct="1">
              <a:lnSpc>
                <a:spcPct val="80000"/>
              </a:lnSpc>
              <a:spcBef>
                <a:spcPts val="0"/>
              </a:spcBef>
              <a:spcAft>
                <a:spcPts val="0"/>
              </a:spcAft>
              <a:buClrTx/>
              <a:buSzTx/>
              <a:buFontTx/>
              <a:buNone/>
              <a:tabLst/>
              <a:defRPr/>
            </a:pPr>
            <a:r>
              <a:rPr kumimoji="0" lang="en-US" sz="3200" b="0" i="0" u="none" strike="noStrike" kern="0" cap="none" spc="0" normalizeH="0" baseline="0" noProof="0" dirty="0">
                <a:ln>
                  <a:noFill/>
                </a:ln>
                <a:solidFill>
                  <a:srgbClr val="FFFF00"/>
                </a:solidFill>
                <a:effectLst/>
                <a:uLnTx/>
                <a:uFillTx/>
                <a:latin typeface="Verdana" pitchFamily="34" charset="0"/>
                <a:ea typeface="Verdana" pitchFamily="34" charset="0"/>
                <a:cs typeface="Verdana" pitchFamily="34" charset="0"/>
              </a:rPr>
              <a:t>Sales@FormTrap.com</a:t>
            </a:r>
          </a:p>
          <a:p>
            <a:pPr marL="0" marR="0" lvl="0" indent="0" defTabSz="914400" eaLnBrk="1" fontAlgn="auto" latinLnBrk="0" hangingPunct="1">
              <a:lnSpc>
                <a:spcPct val="80000"/>
              </a:lnSpc>
              <a:spcBef>
                <a:spcPts val="0"/>
              </a:spcBef>
              <a:spcAft>
                <a:spcPts val="0"/>
              </a:spcAft>
              <a:buClrTx/>
              <a:buSzTx/>
              <a:buFontTx/>
              <a:buNone/>
              <a:tabLst/>
              <a:defRPr/>
            </a:pPr>
            <a:endParaRPr kumimoji="0" lang="en-US" sz="4800" b="0" i="0" u="none" strike="noStrike" kern="0" cap="none" spc="0" normalizeH="0" baseline="0" noProof="0" dirty="0">
              <a:ln>
                <a:noFill/>
              </a:ln>
              <a:solidFill>
                <a:srgbClr val="FFFF00"/>
              </a:solidFill>
              <a:effectLst/>
              <a:uLnTx/>
              <a:uFillTx/>
              <a:latin typeface="Verdana" pitchFamily="34" charset="0"/>
              <a:ea typeface="Verdana" pitchFamily="34" charset="0"/>
              <a:cs typeface="Verdana" pitchFamily="34" charset="0"/>
            </a:endParaRPr>
          </a:p>
          <a:p>
            <a:pPr marL="0" marR="0" lvl="0" indent="0" defTabSz="914400" eaLnBrk="1" fontAlgn="auto" latinLnBrk="0" hangingPunct="1">
              <a:lnSpc>
                <a:spcPct val="80000"/>
              </a:lnSpc>
              <a:spcBef>
                <a:spcPts val="0"/>
              </a:spcBef>
              <a:spcAft>
                <a:spcPts val="0"/>
              </a:spcAft>
              <a:buClrTx/>
              <a:buSzTx/>
              <a:buFontTx/>
              <a:buNone/>
              <a:tabLst/>
              <a:defRPr/>
            </a:pPr>
            <a:r>
              <a:rPr kumimoji="0" lang="en-US" sz="3200" b="0" i="0" u="none" strike="noStrike" kern="0" cap="none" spc="0" normalizeH="0" baseline="0" noProof="0" dirty="0">
                <a:ln>
                  <a:noFill/>
                </a:ln>
                <a:solidFill>
                  <a:srgbClr val="FFFF00"/>
                </a:solidFill>
                <a:effectLst/>
                <a:uLnTx/>
                <a:uFillTx/>
                <a:latin typeface="Verdana" pitchFamily="34" charset="0"/>
                <a:ea typeface="Verdana" pitchFamily="34" charset="0"/>
                <a:cs typeface="Verdana" pitchFamily="34" charset="0"/>
              </a:rPr>
              <a:t>Support@FormTrap.com</a:t>
            </a:r>
          </a:p>
          <a:p>
            <a:pPr marL="0" marR="0" lvl="0" indent="0" defTabSz="914400" eaLnBrk="1" fontAlgn="auto" latinLnBrk="0" hangingPunct="1">
              <a:lnSpc>
                <a:spcPct val="80000"/>
              </a:lnSpc>
              <a:spcBef>
                <a:spcPts val="0"/>
              </a:spcBef>
              <a:spcAft>
                <a:spcPts val="0"/>
              </a:spcAft>
              <a:buClrTx/>
              <a:buSzTx/>
              <a:buFontTx/>
              <a:buNone/>
              <a:tabLst/>
              <a:defRPr/>
            </a:pPr>
            <a:endParaRPr kumimoji="0" lang="en-US" sz="4800" b="0" i="0" u="none" strike="noStrike" kern="0" cap="none" spc="0" normalizeH="0" baseline="0" noProof="0" dirty="0">
              <a:ln>
                <a:noFill/>
              </a:ln>
              <a:solidFill>
                <a:srgbClr val="FFFF00"/>
              </a:solidFill>
              <a:effectLst/>
              <a:uLnTx/>
              <a:uFillTx/>
              <a:latin typeface="Verdana" pitchFamily="34" charset="0"/>
              <a:ea typeface="Verdana" pitchFamily="34" charset="0"/>
              <a:cs typeface="Verdana" pitchFamily="34" charset="0"/>
            </a:endParaRPr>
          </a:p>
          <a:p>
            <a:pPr marL="0" marR="0" lvl="0" indent="0" defTabSz="914400" eaLnBrk="1" fontAlgn="auto" latinLnBrk="0" hangingPunct="1">
              <a:lnSpc>
                <a:spcPct val="80000"/>
              </a:lnSpc>
              <a:spcBef>
                <a:spcPts val="0"/>
              </a:spcBef>
              <a:spcAft>
                <a:spcPts val="0"/>
              </a:spcAft>
              <a:buClrTx/>
              <a:buSzTx/>
              <a:buFontTx/>
              <a:buNone/>
              <a:tabLst/>
              <a:defRPr/>
            </a:pPr>
            <a:r>
              <a:rPr kumimoji="0" lang="en-US" sz="4800" b="0" i="0" u="none" strike="noStrike" kern="0" cap="none" spc="0" normalizeH="0" baseline="0" noProof="0" dirty="0">
                <a:ln>
                  <a:noFill/>
                </a:ln>
                <a:solidFill>
                  <a:srgbClr val="FFFF00"/>
                </a:solidFill>
                <a:effectLst/>
                <a:uLnTx/>
                <a:uFillTx/>
                <a:latin typeface="Verdana" pitchFamily="34" charset="0"/>
                <a:ea typeface="Verdana" pitchFamily="34" charset="0"/>
                <a:cs typeface="Verdana" pitchFamily="34" charset="0"/>
              </a:rPr>
              <a:t>+61 2 8303 2400</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781175" y="276586"/>
            <a:ext cx="5381625" cy="137087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762000" y="2442120"/>
            <a:ext cx="7543800" cy="769441"/>
          </a:xfrm>
          <a:prstGeom prst="rect">
            <a:avLst/>
          </a:prstGeom>
          <a:noFill/>
        </p:spPr>
        <p:txBody>
          <a:bodyPr wrap="square" rtlCol="0">
            <a:spAutoFit/>
          </a:bodyPr>
          <a:lstStyle/>
          <a:p>
            <a:pPr algn="ctr"/>
            <a:r>
              <a:rPr lang="en-US" sz="4400" b="1" dirty="0">
                <a:solidFill>
                  <a:srgbClr val="FF0000"/>
                </a:solidFill>
                <a:latin typeface="Comic Sans MS" panose="030F0702030302020204" pitchFamily="66" charset="0"/>
              </a:rPr>
              <a:t>Thank you for watching …</a:t>
            </a:r>
          </a:p>
        </p:txBody>
      </p:sp>
    </p:spTree>
    <p:extLst>
      <p:ext uri="{BB962C8B-B14F-4D97-AF65-F5344CB8AC3E}">
        <p14:creationId xmlns:p14="http://schemas.microsoft.com/office/powerpoint/2010/main" val="614653315"/>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3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06948"/>
            <a:ext cx="9144000" cy="5644103"/>
          </a:xfrm>
          <a:prstGeom prst="rect">
            <a:avLst/>
          </a:prstGeom>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21981" y="116681"/>
            <a:ext cx="4722019" cy="6665119"/>
          </a:xfrm>
          <a:prstGeom prst="rect">
            <a:avLst/>
          </a:prstGeom>
        </p:spPr>
      </p:pic>
      <p:sp>
        <p:nvSpPr>
          <p:cNvPr id="7" name="TextBox 6"/>
          <p:cNvSpPr txBox="1"/>
          <p:nvPr/>
        </p:nvSpPr>
        <p:spPr>
          <a:xfrm>
            <a:off x="1828800" y="914400"/>
            <a:ext cx="2133600" cy="646331"/>
          </a:xfrm>
          <a:prstGeom prst="rect">
            <a:avLst/>
          </a:prstGeom>
          <a:solidFill>
            <a:srgbClr val="C00000"/>
          </a:solidFill>
        </p:spPr>
        <p:txBody>
          <a:bodyPr wrap="square" rtlCol="0">
            <a:spAutoFit/>
          </a:bodyPr>
          <a:lstStyle/>
          <a:p>
            <a:r>
              <a:rPr lang="en-US" dirty="0">
                <a:solidFill>
                  <a:srgbClr val="FFFF00"/>
                </a:solidFill>
              </a:rPr>
              <a:t>Header is variable size because of …</a:t>
            </a:r>
          </a:p>
        </p:txBody>
      </p:sp>
      <p:sp>
        <p:nvSpPr>
          <p:cNvPr id="8" name="Rectangle 7"/>
          <p:cNvSpPr/>
          <p:nvPr/>
        </p:nvSpPr>
        <p:spPr>
          <a:xfrm>
            <a:off x="4495800" y="152400"/>
            <a:ext cx="4648200" cy="1676400"/>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914900" y="1981200"/>
            <a:ext cx="3810000" cy="369332"/>
          </a:xfrm>
          <a:prstGeom prst="rect">
            <a:avLst/>
          </a:prstGeom>
          <a:solidFill>
            <a:srgbClr val="C00000"/>
          </a:solidFill>
        </p:spPr>
        <p:txBody>
          <a:bodyPr wrap="square" rtlCol="0">
            <a:spAutoFit/>
          </a:bodyPr>
          <a:lstStyle/>
          <a:p>
            <a:r>
              <a:rPr lang="en-US" dirty="0">
                <a:solidFill>
                  <a:srgbClr val="FFFF00"/>
                </a:solidFill>
              </a:rPr>
              <a:t>Invoice header is also variable height</a:t>
            </a:r>
          </a:p>
        </p:txBody>
      </p:sp>
      <p:sp>
        <p:nvSpPr>
          <p:cNvPr id="10" name="Rectangle 9"/>
          <p:cNvSpPr/>
          <p:nvPr/>
        </p:nvSpPr>
        <p:spPr>
          <a:xfrm>
            <a:off x="142874" y="3657600"/>
            <a:ext cx="4307205" cy="381000"/>
          </a:xfrm>
          <a:prstGeom prst="rect">
            <a:avLst/>
          </a:prstGeom>
          <a:solidFill>
            <a:srgbClr val="C0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514350" y="4232791"/>
            <a:ext cx="3657600" cy="369332"/>
          </a:xfrm>
          <a:prstGeom prst="rect">
            <a:avLst/>
          </a:prstGeom>
          <a:solidFill>
            <a:srgbClr val="C00000"/>
          </a:solidFill>
        </p:spPr>
        <p:txBody>
          <a:bodyPr wrap="square" rtlCol="0">
            <a:spAutoFit/>
          </a:bodyPr>
          <a:lstStyle/>
          <a:p>
            <a:r>
              <a:rPr lang="en-US" dirty="0">
                <a:solidFill>
                  <a:srgbClr val="FFFF00"/>
                </a:solidFill>
              </a:rPr>
              <a:t>… these (optional) header comments</a:t>
            </a:r>
          </a:p>
        </p:txBody>
      </p:sp>
      <p:sp>
        <p:nvSpPr>
          <p:cNvPr id="11" name="TextBox 10"/>
          <p:cNvSpPr txBox="1"/>
          <p:nvPr/>
        </p:nvSpPr>
        <p:spPr>
          <a:xfrm>
            <a:off x="4877990" y="5257800"/>
            <a:ext cx="3046810" cy="369332"/>
          </a:xfrm>
          <a:prstGeom prst="rect">
            <a:avLst/>
          </a:prstGeom>
          <a:solidFill>
            <a:srgbClr val="C00000"/>
          </a:solidFill>
        </p:spPr>
        <p:txBody>
          <a:bodyPr wrap="square" rtlCol="0">
            <a:spAutoFit/>
          </a:bodyPr>
          <a:lstStyle/>
          <a:p>
            <a:r>
              <a:rPr lang="en-US" dirty="0">
                <a:solidFill>
                  <a:srgbClr val="FFFF00"/>
                </a:solidFill>
              </a:rPr>
              <a:t>This is the first output page …</a:t>
            </a:r>
          </a:p>
        </p:txBody>
      </p:sp>
    </p:spTree>
    <p:custDataLst>
      <p:tags r:id="rId1"/>
    </p:custDataLst>
    <p:extLst>
      <p:ext uri="{BB962C8B-B14F-4D97-AF65-F5344CB8AC3E}">
        <p14:creationId xmlns:p14="http://schemas.microsoft.com/office/powerpoint/2010/main" val="1862991074"/>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3000"/>
                                        <p:tgtEl>
                                          <p:spTgt spid="14"/>
                                        </p:tgtEl>
                                      </p:cBhvr>
                                    </p:animEffect>
                                  </p:childTnLst>
                                </p:cTn>
                              </p:par>
                              <p:par>
                                <p:cTn id="8" presetID="22" presetClass="entr" presetSubtype="8" fill="hold" grpId="0" nodeType="withEffect">
                                  <p:stCondLst>
                                    <p:cond delay="1000"/>
                                  </p:stCondLst>
                                  <p:childTnLst>
                                    <p:set>
                                      <p:cBhvr>
                                        <p:cTn id="9" dur="1" fill="hold">
                                          <p:stCondLst>
                                            <p:cond delay="0"/>
                                          </p:stCondLst>
                                        </p:cTn>
                                        <p:tgtEl>
                                          <p:spTgt spid="11"/>
                                        </p:tgtEl>
                                        <p:attrNameLst>
                                          <p:attrName>style.visibility</p:attrName>
                                        </p:attrNameLst>
                                      </p:cBhvr>
                                      <p:to>
                                        <p:strVal val="visible"/>
                                      </p:to>
                                    </p:set>
                                    <p:animEffect transition="in" filter="wipe(left)">
                                      <p:cBhvr>
                                        <p:cTn id="10" dur="2000"/>
                                        <p:tgtEl>
                                          <p:spTgt spid="11"/>
                                        </p:tgtEl>
                                      </p:cBhvr>
                                    </p:animEffect>
                                  </p:childTnLst>
                                </p:cTn>
                              </p:par>
                            </p:childTnLst>
                          </p:cTn>
                        </p:par>
                        <p:par>
                          <p:cTn id="11" fill="hold">
                            <p:stCondLst>
                              <p:cond delay="3000"/>
                            </p:stCondLst>
                            <p:childTnLst>
                              <p:par>
                                <p:cTn id="12" presetID="22" presetClass="entr" presetSubtype="8" fill="hold" grpId="0" nodeType="afterEffect">
                                  <p:stCondLst>
                                    <p:cond delay="1000"/>
                                  </p:stCondLst>
                                  <p:childTnLst>
                                    <p:set>
                                      <p:cBhvr>
                                        <p:cTn id="13" dur="1" fill="hold">
                                          <p:stCondLst>
                                            <p:cond delay="0"/>
                                          </p:stCondLst>
                                        </p:cTn>
                                        <p:tgtEl>
                                          <p:spTgt spid="7"/>
                                        </p:tgtEl>
                                        <p:attrNameLst>
                                          <p:attrName>style.visibility</p:attrName>
                                        </p:attrNameLst>
                                      </p:cBhvr>
                                      <p:to>
                                        <p:strVal val="visible"/>
                                      </p:to>
                                    </p:set>
                                    <p:animEffect transition="in" filter="wipe(left)">
                                      <p:cBhvr>
                                        <p:cTn id="14" dur="2000"/>
                                        <p:tgtEl>
                                          <p:spTgt spid="7"/>
                                        </p:tgtEl>
                                      </p:cBhvr>
                                    </p:animEffect>
                                  </p:childTnLst>
                                </p:cTn>
                              </p:par>
                            </p:childTnLst>
                          </p:cTn>
                        </p:par>
                        <p:par>
                          <p:cTn id="15" fill="hold">
                            <p:stCondLst>
                              <p:cond delay="6000"/>
                            </p:stCondLst>
                            <p:childTnLst>
                              <p:par>
                                <p:cTn id="16" presetID="22" presetClass="entr" presetSubtype="8" fill="hold" grpId="0" nodeType="afterEffect">
                                  <p:stCondLst>
                                    <p:cond delay="1000"/>
                                  </p:stCondLst>
                                  <p:childTnLst>
                                    <p:set>
                                      <p:cBhvr>
                                        <p:cTn id="17" dur="1" fill="hold">
                                          <p:stCondLst>
                                            <p:cond delay="0"/>
                                          </p:stCondLst>
                                        </p:cTn>
                                        <p:tgtEl>
                                          <p:spTgt spid="10"/>
                                        </p:tgtEl>
                                        <p:attrNameLst>
                                          <p:attrName>style.visibility</p:attrName>
                                        </p:attrNameLst>
                                      </p:cBhvr>
                                      <p:to>
                                        <p:strVal val="visible"/>
                                      </p:to>
                                    </p:set>
                                    <p:animEffect transition="in" filter="wipe(left)">
                                      <p:cBhvr>
                                        <p:cTn id="18" dur="2000"/>
                                        <p:tgtEl>
                                          <p:spTgt spid="10"/>
                                        </p:tgtEl>
                                      </p:cBhvr>
                                    </p:animEffect>
                                  </p:childTnLst>
                                </p:cTn>
                              </p:par>
                              <p:par>
                                <p:cTn id="19" presetID="22" presetClass="entr" presetSubtype="8" fill="hold" grpId="0" nodeType="withEffect">
                                  <p:stCondLst>
                                    <p:cond delay="1000"/>
                                  </p:stCondLst>
                                  <p:childTnLst>
                                    <p:set>
                                      <p:cBhvr>
                                        <p:cTn id="20" dur="1" fill="hold">
                                          <p:stCondLst>
                                            <p:cond delay="0"/>
                                          </p:stCondLst>
                                        </p:cTn>
                                        <p:tgtEl>
                                          <p:spTgt spid="13"/>
                                        </p:tgtEl>
                                        <p:attrNameLst>
                                          <p:attrName>style.visibility</p:attrName>
                                        </p:attrNameLst>
                                      </p:cBhvr>
                                      <p:to>
                                        <p:strVal val="visible"/>
                                      </p:to>
                                    </p:set>
                                    <p:animEffect transition="in" filter="wipe(left)">
                                      <p:cBhvr>
                                        <p:cTn id="21" dur="2000"/>
                                        <p:tgtEl>
                                          <p:spTgt spid="13"/>
                                        </p:tgtEl>
                                      </p:cBhvr>
                                    </p:animEffect>
                                  </p:childTnLst>
                                </p:cTn>
                              </p:par>
                            </p:childTnLst>
                          </p:cTn>
                        </p:par>
                        <p:par>
                          <p:cTn id="22" fill="hold">
                            <p:stCondLst>
                              <p:cond delay="9000"/>
                            </p:stCondLst>
                            <p:childTnLst>
                              <p:par>
                                <p:cTn id="23" presetID="22" presetClass="entr" presetSubtype="8" fill="hold" grpId="0" nodeType="afterEffect">
                                  <p:stCondLst>
                                    <p:cond delay="1500"/>
                                  </p:stCondLst>
                                  <p:childTnLst>
                                    <p:set>
                                      <p:cBhvr>
                                        <p:cTn id="24" dur="1" fill="hold">
                                          <p:stCondLst>
                                            <p:cond delay="0"/>
                                          </p:stCondLst>
                                        </p:cTn>
                                        <p:tgtEl>
                                          <p:spTgt spid="8"/>
                                        </p:tgtEl>
                                        <p:attrNameLst>
                                          <p:attrName>style.visibility</p:attrName>
                                        </p:attrNameLst>
                                      </p:cBhvr>
                                      <p:to>
                                        <p:strVal val="visible"/>
                                      </p:to>
                                    </p:set>
                                    <p:animEffect transition="in" filter="wipe(left)">
                                      <p:cBhvr>
                                        <p:cTn id="25" dur="2000"/>
                                        <p:tgtEl>
                                          <p:spTgt spid="8"/>
                                        </p:tgtEl>
                                      </p:cBhvr>
                                    </p:animEffect>
                                  </p:childTnLst>
                                </p:cTn>
                              </p:par>
                            </p:childTnLst>
                          </p:cTn>
                        </p:par>
                        <p:par>
                          <p:cTn id="26" fill="hold">
                            <p:stCondLst>
                              <p:cond delay="12500"/>
                            </p:stCondLst>
                            <p:childTnLst>
                              <p:par>
                                <p:cTn id="27" presetID="22" presetClass="entr" presetSubtype="8" fill="hold" grpId="0" nodeType="afterEffect">
                                  <p:stCondLst>
                                    <p:cond delay="500"/>
                                  </p:stCondLst>
                                  <p:childTnLst>
                                    <p:set>
                                      <p:cBhvr>
                                        <p:cTn id="28" dur="1" fill="hold">
                                          <p:stCondLst>
                                            <p:cond delay="0"/>
                                          </p:stCondLst>
                                        </p:cTn>
                                        <p:tgtEl>
                                          <p:spTgt spid="9"/>
                                        </p:tgtEl>
                                        <p:attrNameLst>
                                          <p:attrName>style.visibility</p:attrName>
                                        </p:attrNameLst>
                                      </p:cBhvr>
                                      <p:to>
                                        <p:strVal val="visible"/>
                                      </p:to>
                                    </p:set>
                                    <p:animEffect transition="in" filter="wipe(left)">
                                      <p:cBhvr>
                                        <p:cTn id="29"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3"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06948"/>
            <a:ext cx="9144000" cy="5644103"/>
          </a:xfrm>
          <a:prstGeom prst="rect">
            <a:avLst/>
          </a:prstGeom>
        </p:spPr>
      </p:pic>
      <p:sp>
        <p:nvSpPr>
          <p:cNvPr id="2" name="Title 1"/>
          <p:cNvSpPr>
            <a:spLocks noGrp="1"/>
          </p:cNvSpPr>
          <p:nvPr>
            <p:ph type="ctrTitle"/>
          </p:nvPr>
        </p:nvSpPr>
        <p:spPr/>
        <p:txBody>
          <a:bodyPr/>
          <a:lstStyle/>
          <a:p>
            <a:endParaRPr lang="en-US"/>
          </a:p>
        </p:txBody>
      </p:sp>
      <p:pic>
        <p:nvPicPr>
          <p:cNvPr id="14" name="Picture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21981" y="116681"/>
            <a:ext cx="4722019" cy="6665119"/>
          </a:xfrm>
          <a:prstGeom prst="rect">
            <a:avLst/>
          </a:prstGeom>
        </p:spPr>
      </p:pic>
      <p:sp>
        <p:nvSpPr>
          <p:cNvPr id="6" name="Rectangle 5"/>
          <p:cNvSpPr/>
          <p:nvPr/>
        </p:nvSpPr>
        <p:spPr>
          <a:xfrm>
            <a:off x="152400" y="685800"/>
            <a:ext cx="1524000" cy="609600"/>
          </a:xfrm>
          <a:prstGeom prst="rect">
            <a:avLst/>
          </a:prstGeom>
          <a:solidFill>
            <a:srgbClr val="C0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828800" y="914400"/>
            <a:ext cx="2133600" cy="369332"/>
          </a:xfrm>
          <a:prstGeom prst="rect">
            <a:avLst/>
          </a:prstGeom>
          <a:solidFill>
            <a:srgbClr val="C00000"/>
          </a:solidFill>
        </p:spPr>
        <p:txBody>
          <a:bodyPr wrap="square" rtlCol="0">
            <a:spAutoFit/>
          </a:bodyPr>
          <a:lstStyle/>
          <a:p>
            <a:r>
              <a:rPr lang="en-US" dirty="0">
                <a:solidFill>
                  <a:srgbClr val="FFFF00"/>
                </a:solidFill>
              </a:rPr>
              <a:t>We ignore these …</a:t>
            </a:r>
          </a:p>
        </p:txBody>
      </p:sp>
      <p:sp>
        <p:nvSpPr>
          <p:cNvPr id="8" name="Rectangle 7"/>
          <p:cNvSpPr/>
          <p:nvPr/>
        </p:nvSpPr>
        <p:spPr>
          <a:xfrm>
            <a:off x="4495800" y="152400"/>
            <a:ext cx="3352800" cy="609600"/>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366327" y="914400"/>
            <a:ext cx="2787198" cy="369332"/>
          </a:xfrm>
          <a:prstGeom prst="rect">
            <a:avLst/>
          </a:prstGeom>
          <a:solidFill>
            <a:srgbClr val="C00000"/>
          </a:solidFill>
        </p:spPr>
        <p:txBody>
          <a:bodyPr wrap="square" rtlCol="0">
            <a:spAutoFit/>
          </a:bodyPr>
          <a:lstStyle/>
          <a:p>
            <a:r>
              <a:rPr lang="en-US" dirty="0">
                <a:solidFill>
                  <a:srgbClr val="FFFF00"/>
                </a:solidFill>
              </a:rPr>
              <a:t>… and instead use lookups</a:t>
            </a:r>
          </a:p>
        </p:txBody>
      </p:sp>
      <p:sp>
        <p:nvSpPr>
          <p:cNvPr id="10" name="Rectangle 9"/>
          <p:cNvSpPr/>
          <p:nvPr/>
        </p:nvSpPr>
        <p:spPr>
          <a:xfrm>
            <a:off x="142874" y="3657600"/>
            <a:ext cx="4307205" cy="381000"/>
          </a:xfrm>
          <a:prstGeom prst="rect">
            <a:avLst/>
          </a:prstGeom>
          <a:solidFill>
            <a:srgbClr val="C0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648200" y="1676400"/>
            <a:ext cx="4114800" cy="228600"/>
          </a:xfrm>
          <a:prstGeom prst="rect">
            <a:avLst/>
          </a:prstGeom>
          <a:solidFill>
            <a:srgbClr val="C0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6172200" y="1905000"/>
            <a:ext cx="1371600" cy="369332"/>
          </a:xfrm>
          <a:prstGeom prst="rect">
            <a:avLst/>
          </a:prstGeom>
          <a:solidFill>
            <a:srgbClr val="C00000"/>
          </a:solidFill>
        </p:spPr>
        <p:txBody>
          <a:bodyPr wrap="square" rtlCol="0">
            <a:spAutoFit/>
          </a:bodyPr>
          <a:lstStyle/>
          <a:p>
            <a:r>
              <a:rPr lang="en-US" dirty="0">
                <a:solidFill>
                  <a:srgbClr val="FFFF00"/>
                </a:solidFill>
              </a:rPr>
              <a:t>… 2 lines out</a:t>
            </a:r>
          </a:p>
        </p:txBody>
      </p:sp>
      <p:sp>
        <p:nvSpPr>
          <p:cNvPr id="13" name="TextBox 12"/>
          <p:cNvSpPr txBox="1"/>
          <p:nvPr/>
        </p:nvSpPr>
        <p:spPr>
          <a:xfrm>
            <a:off x="2514600" y="4038600"/>
            <a:ext cx="1371600" cy="369332"/>
          </a:xfrm>
          <a:prstGeom prst="rect">
            <a:avLst/>
          </a:prstGeom>
          <a:solidFill>
            <a:srgbClr val="C00000"/>
          </a:solidFill>
        </p:spPr>
        <p:txBody>
          <a:bodyPr wrap="square" rtlCol="0">
            <a:spAutoFit/>
          </a:bodyPr>
          <a:lstStyle/>
          <a:p>
            <a:r>
              <a:rPr lang="en-US" dirty="0">
                <a:solidFill>
                  <a:srgbClr val="FFFF00"/>
                </a:solidFill>
              </a:rPr>
              <a:t>3 lines in …</a:t>
            </a:r>
          </a:p>
        </p:txBody>
      </p:sp>
      <p:sp>
        <p:nvSpPr>
          <p:cNvPr id="15" name="TextBox 14"/>
          <p:cNvSpPr txBox="1"/>
          <p:nvPr/>
        </p:nvSpPr>
        <p:spPr>
          <a:xfrm>
            <a:off x="6375852" y="1307068"/>
            <a:ext cx="2787198" cy="369332"/>
          </a:xfrm>
          <a:prstGeom prst="rect">
            <a:avLst/>
          </a:prstGeom>
          <a:solidFill>
            <a:srgbClr val="C00000"/>
          </a:solidFill>
        </p:spPr>
        <p:txBody>
          <a:bodyPr wrap="square" rtlCol="0">
            <a:spAutoFit/>
          </a:bodyPr>
          <a:lstStyle/>
          <a:p>
            <a:r>
              <a:rPr lang="en-US" dirty="0">
                <a:solidFill>
                  <a:srgbClr val="FFFF00"/>
                </a:solidFill>
              </a:rPr>
              <a:t>  (or you use QAD output)</a:t>
            </a:r>
          </a:p>
        </p:txBody>
      </p:sp>
    </p:spTree>
    <p:custDataLst>
      <p:tags r:id="rId1"/>
    </p:custDataLst>
    <p:extLst>
      <p:ext uri="{BB962C8B-B14F-4D97-AF65-F5344CB8AC3E}">
        <p14:creationId xmlns:p14="http://schemas.microsoft.com/office/powerpoint/2010/main" val="1791516453"/>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3000"/>
                                        <p:tgtEl>
                                          <p:spTgt spid="14"/>
                                        </p:tgtEl>
                                      </p:cBhvr>
                                    </p:animEffect>
                                  </p:childTnLst>
                                </p:cTn>
                              </p:par>
                              <p:par>
                                <p:cTn id="8" presetID="22" presetClass="entr" presetSubtype="8"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left)">
                                      <p:cBhvr>
                                        <p:cTn id="10" dur="3000"/>
                                        <p:tgtEl>
                                          <p:spTgt spid="4"/>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500"/>
                                        <p:tgtEl>
                                          <p:spTgt spid="6"/>
                                        </p:tgtEl>
                                      </p:cBhvr>
                                    </p:animEffect>
                                  </p:childTnLst>
                                </p:cTn>
                              </p:par>
                            </p:childTnLst>
                          </p:cTn>
                        </p:par>
                        <p:par>
                          <p:cTn id="14" fill="hold">
                            <p:stCondLst>
                              <p:cond delay="3000"/>
                            </p:stCondLst>
                            <p:childTnLst>
                              <p:par>
                                <p:cTn id="15" presetID="22" presetClass="entr" presetSubtype="8"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par>
                          <p:cTn id="18" fill="hold">
                            <p:stCondLst>
                              <p:cond delay="3500"/>
                            </p:stCondLst>
                            <p:childTnLst>
                              <p:par>
                                <p:cTn id="19" presetID="22" presetClass="entr" presetSubtype="8" fill="hold" grpId="0" nodeType="afterEffect">
                                  <p:stCondLst>
                                    <p:cond delay="750"/>
                                  </p:stCondLst>
                                  <p:childTnLst>
                                    <p:set>
                                      <p:cBhvr>
                                        <p:cTn id="20" dur="1" fill="hold">
                                          <p:stCondLst>
                                            <p:cond delay="0"/>
                                          </p:stCondLst>
                                        </p:cTn>
                                        <p:tgtEl>
                                          <p:spTgt spid="8"/>
                                        </p:tgtEl>
                                        <p:attrNameLst>
                                          <p:attrName>style.visibility</p:attrName>
                                        </p:attrNameLst>
                                      </p:cBhvr>
                                      <p:to>
                                        <p:strVal val="visible"/>
                                      </p:to>
                                    </p:set>
                                    <p:animEffect transition="in" filter="wipe(left)">
                                      <p:cBhvr>
                                        <p:cTn id="21" dur="500"/>
                                        <p:tgtEl>
                                          <p:spTgt spid="8"/>
                                        </p:tgtEl>
                                      </p:cBhvr>
                                    </p:animEffect>
                                  </p:childTnLst>
                                </p:cTn>
                              </p:par>
                            </p:childTnLst>
                          </p:cTn>
                        </p:par>
                        <p:par>
                          <p:cTn id="22" fill="hold">
                            <p:stCondLst>
                              <p:cond delay="4750"/>
                            </p:stCondLst>
                            <p:childTnLst>
                              <p:par>
                                <p:cTn id="23" presetID="22" presetClass="entr" presetSubtype="8" fill="hold" grpId="0" nodeType="afterEffect">
                                  <p:stCondLst>
                                    <p:cond delay="750"/>
                                  </p:stCondLst>
                                  <p:childTnLst>
                                    <p:set>
                                      <p:cBhvr>
                                        <p:cTn id="24" dur="1" fill="hold">
                                          <p:stCondLst>
                                            <p:cond delay="0"/>
                                          </p:stCondLst>
                                        </p:cTn>
                                        <p:tgtEl>
                                          <p:spTgt spid="9"/>
                                        </p:tgtEl>
                                        <p:attrNameLst>
                                          <p:attrName>style.visibility</p:attrName>
                                        </p:attrNameLst>
                                      </p:cBhvr>
                                      <p:to>
                                        <p:strVal val="visible"/>
                                      </p:to>
                                    </p:set>
                                    <p:animEffect transition="in" filter="wipe(left)">
                                      <p:cBhvr>
                                        <p:cTn id="25" dur="500"/>
                                        <p:tgtEl>
                                          <p:spTgt spid="9"/>
                                        </p:tgtEl>
                                      </p:cBhvr>
                                    </p:animEffect>
                                  </p:childTnLst>
                                </p:cTn>
                              </p:par>
                            </p:childTnLst>
                          </p:cTn>
                        </p:par>
                        <p:par>
                          <p:cTn id="26" fill="hold">
                            <p:stCondLst>
                              <p:cond delay="6000"/>
                            </p:stCondLst>
                            <p:childTnLst>
                              <p:par>
                                <p:cTn id="27" presetID="22" presetClass="entr" presetSubtype="1" fill="hold" grpId="0" nodeType="after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wipe(up)">
                                      <p:cBhvr>
                                        <p:cTn id="29" dur="750"/>
                                        <p:tgtEl>
                                          <p:spTgt spid="15"/>
                                        </p:tgtEl>
                                      </p:cBhvr>
                                    </p:animEffect>
                                  </p:childTnLst>
                                </p:cTn>
                              </p:par>
                            </p:childTnLst>
                          </p:cTn>
                        </p:par>
                        <p:par>
                          <p:cTn id="30" fill="hold">
                            <p:stCondLst>
                              <p:cond delay="6750"/>
                            </p:stCondLst>
                            <p:childTnLst>
                              <p:par>
                                <p:cTn id="31" presetID="22" presetClass="entr" presetSubtype="8" fill="hold" grpId="0" nodeType="afterEffect">
                                  <p:stCondLst>
                                    <p:cond delay="1500"/>
                                  </p:stCondLst>
                                  <p:childTnLst>
                                    <p:set>
                                      <p:cBhvr>
                                        <p:cTn id="32" dur="1" fill="hold">
                                          <p:stCondLst>
                                            <p:cond delay="0"/>
                                          </p:stCondLst>
                                        </p:cTn>
                                        <p:tgtEl>
                                          <p:spTgt spid="10"/>
                                        </p:tgtEl>
                                        <p:attrNameLst>
                                          <p:attrName>style.visibility</p:attrName>
                                        </p:attrNameLst>
                                      </p:cBhvr>
                                      <p:to>
                                        <p:strVal val="visible"/>
                                      </p:to>
                                    </p:set>
                                    <p:animEffect transition="in" filter="wipe(left)">
                                      <p:cBhvr>
                                        <p:cTn id="33" dur="2000"/>
                                        <p:tgtEl>
                                          <p:spTgt spid="10"/>
                                        </p:tgtEl>
                                      </p:cBhvr>
                                    </p:animEffect>
                                  </p:childTnLst>
                                </p:cTn>
                              </p:par>
                            </p:childTnLst>
                          </p:cTn>
                        </p:par>
                        <p:par>
                          <p:cTn id="34" fill="hold">
                            <p:stCondLst>
                              <p:cond delay="10250"/>
                            </p:stCondLst>
                            <p:childTnLst>
                              <p:par>
                                <p:cTn id="35" presetID="22" presetClass="entr" presetSubtype="8"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left)">
                                      <p:cBhvr>
                                        <p:cTn id="37" dur="750"/>
                                        <p:tgtEl>
                                          <p:spTgt spid="13"/>
                                        </p:tgtEl>
                                      </p:cBhvr>
                                    </p:animEffect>
                                  </p:childTnLst>
                                </p:cTn>
                              </p:par>
                            </p:childTnLst>
                          </p:cTn>
                        </p:par>
                        <p:par>
                          <p:cTn id="38" fill="hold">
                            <p:stCondLst>
                              <p:cond delay="11000"/>
                            </p:stCondLst>
                            <p:childTnLst>
                              <p:par>
                                <p:cTn id="39" presetID="22" presetClass="entr" presetSubtype="8" fill="hold" grpId="0" nodeType="afterEffect">
                                  <p:stCondLst>
                                    <p:cond delay="500"/>
                                  </p:stCondLst>
                                  <p:childTnLst>
                                    <p:set>
                                      <p:cBhvr>
                                        <p:cTn id="40" dur="1" fill="hold">
                                          <p:stCondLst>
                                            <p:cond delay="0"/>
                                          </p:stCondLst>
                                        </p:cTn>
                                        <p:tgtEl>
                                          <p:spTgt spid="11"/>
                                        </p:tgtEl>
                                        <p:attrNameLst>
                                          <p:attrName>style.visibility</p:attrName>
                                        </p:attrNameLst>
                                      </p:cBhvr>
                                      <p:to>
                                        <p:strVal val="visible"/>
                                      </p:to>
                                    </p:set>
                                    <p:animEffect transition="in" filter="wipe(left)">
                                      <p:cBhvr>
                                        <p:cTn id="41" dur="750"/>
                                        <p:tgtEl>
                                          <p:spTgt spid="11"/>
                                        </p:tgtEl>
                                      </p:cBhvr>
                                    </p:animEffect>
                                  </p:childTnLst>
                                </p:cTn>
                              </p:par>
                            </p:childTnLst>
                          </p:cTn>
                        </p:par>
                        <p:par>
                          <p:cTn id="42" fill="hold">
                            <p:stCondLst>
                              <p:cond delay="12250"/>
                            </p:stCondLst>
                            <p:childTnLst>
                              <p:par>
                                <p:cTn id="43" presetID="22" presetClass="entr" presetSubtype="8" fill="hold" grpId="0" nodeType="after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wipe(left)">
                                      <p:cBhvr>
                                        <p:cTn id="45" dur="7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06948"/>
            <a:ext cx="9144000" cy="5644103"/>
          </a:xfrm>
          <a:prstGeom prst="rect">
            <a:avLst/>
          </a:prstGeom>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21981" y="116681"/>
            <a:ext cx="4722019" cy="6665119"/>
          </a:xfrm>
          <a:prstGeom prst="rect">
            <a:avLst/>
          </a:prstGeom>
        </p:spPr>
      </p:pic>
      <p:sp>
        <p:nvSpPr>
          <p:cNvPr id="9" name="TextBox 8"/>
          <p:cNvSpPr txBox="1"/>
          <p:nvPr/>
        </p:nvSpPr>
        <p:spPr>
          <a:xfrm>
            <a:off x="133350" y="3657600"/>
            <a:ext cx="3676650" cy="369332"/>
          </a:xfrm>
          <a:prstGeom prst="rect">
            <a:avLst/>
          </a:prstGeom>
          <a:solidFill>
            <a:srgbClr val="C00000"/>
          </a:solidFill>
        </p:spPr>
        <p:txBody>
          <a:bodyPr wrap="square" rtlCol="0">
            <a:spAutoFit/>
          </a:bodyPr>
          <a:lstStyle/>
          <a:p>
            <a:r>
              <a:rPr lang="en-US" dirty="0">
                <a:solidFill>
                  <a:srgbClr val="FFFF00"/>
                </a:solidFill>
              </a:rPr>
              <a:t>Details are also variable size due to …</a:t>
            </a:r>
          </a:p>
        </p:txBody>
      </p:sp>
      <p:sp>
        <p:nvSpPr>
          <p:cNvPr id="10" name="TextBox 9"/>
          <p:cNvSpPr txBox="1"/>
          <p:nvPr/>
        </p:nvSpPr>
        <p:spPr>
          <a:xfrm>
            <a:off x="152400" y="6260068"/>
            <a:ext cx="3276599" cy="369332"/>
          </a:xfrm>
          <a:prstGeom prst="rect">
            <a:avLst/>
          </a:prstGeom>
          <a:solidFill>
            <a:srgbClr val="C00000"/>
          </a:solidFill>
        </p:spPr>
        <p:txBody>
          <a:bodyPr wrap="square" rtlCol="0">
            <a:spAutoFit/>
          </a:bodyPr>
          <a:lstStyle/>
          <a:p>
            <a:r>
              <a:rPr lang="en-US" dirty="0">
                <a:solidFill>
                  <a:srgbClr val="FFFF00"/>
                </a:solidFill>
              </a:rPr>
              <a:t>Small amounts of variable data …</a:t>
            </a:r>
          </a:p>
        </p:txBody>
      </p:sp>
      <p:grpSp>
        <p:nvGrpSpPr>
          <p:cNvPr id="8" name="Group 7"/>
          <p:cNvGrpSpPr/>
          <p:nvPr/>
        </p:nvGrpSpPr>
        <p:grpSpPr>
          <a:xfrm>
            <a:off x="0" y="3191695"/>
            <a:ext cx="8991601" cy="2964891"/>
            <a:chOff x="0" y="3191695"/>
            <a:chExt cx="8991601" cy="2964891"/>
          </a:xfrm>
        </p:grpSpPr>
        <p:sp>
          <p:nvSpPr>
            <p:cNvPr id="11" name="Rectangle 10"/>
            <p:cNvSpPr/>
            <p:nvPr/>
          </p:nvSpPr>
          <p:spPr>
            <a:xfrm>
              <a:off x="0" y="5933458"/>
              <a:ext cx="4450079" cy="223128"/>
            </a:xfrm>
            <a:prstGeom prst="rect">
              <a:avLst/>
            </a:prstGeom>
            <a:solidFill>
              <a:srgbClr val="C0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605355" y="3191695"/>
              <a:ext cx="4386246" cy="223128"/>
            </a:xfrm>
            <a:prstGeom prst="rect">
              <a:avLst/>
            </a:prstGeom>
            <a:solidFill>
              <a:srgbClr val="C0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p:cNvCxnSpPr/>
            <p:nvPr/>
          </p:nvCxnSpPr>
          <p:spPr>
            <a:xfrm flipV="1">
              <a:off x="3657600" y="3414823"/>
              <a:ext cx="1828800" cy="2518636"/>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2040387856"/>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3000"/>
                                        <p:tgtEl>
                                          <p:spTgt spid="14"/>
                                        </p:tgtEl>
                                      </p:cBhvr>
                                    </p:animEffect>
                                  </p:childTnLst>
                                </p:cTn>
                              </p:par>
                              <p:par>
                                <p:cTn id="8" presetID="22" presetClass="entr" presetSubtype="8"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3000"/>
                                        <p:tgtEl>
                                          <p:spTgt spid="12"/>
                                        </p:tgtEl>
                                      </p:cBhvr>
                                    </p:animEffect>
                                  </p:childTnLst>
                                </p:cTn>
                              </p:par>
                            </p:childTnLst>
                          </p:cTn>
                        </p:par>
                        <p:par>
                          <p:cTn id="11" fill="hold">
                            <p:stCondLst>
                              <p:cond delay="3000"/>
                            </p:stCondLst>
                            <p:childTnLst>
                              <p:par>
                                <p:cTn id="12" presetID="22" presetClass="entr" presetSubtype="8" fill="hold" grpId="0" nodeType="afterEffect">
                                  <p:stCondLst>
                                    <p:cond delay="1000"/>
                                  </p:stCondLst>
                                  <p:childTnLst>
                                    <p:set>
                                      <p:cBhvr>
                                        <p:cTn id="13" dur="1" fill="hold">
                                          <p:stCondLst>
                                            <p:cond delay="0"/>
                                          </p:stCondLst>
                                        </p:cTn>
                                        <p:tgtEl>
                                          <p:spTgt spid="9"/>
                                        </p:tgtEl>
                                        <p:attrNameLst>
                                          <p:attrName>style.visibility</p:attrName>
                                        </p:attrNameLst>
                                      </p:cBhvr>
                                      <p:to>
                                        <p:strVal val="visible"/>
                                      </p:to>
                                    </p:set>
                                    <p:animEffect transition="in" filter="wipe(left)">
                                      <p:cBhvr>
                                        <p:cTn id="14" dur="2000"/>
                                        <p:tgtEl>
                                          <p:spTgt spid="9"/>
                                        </p:tgtEl>
                                      </p:cBhvr>
                                    </p:animEffect>
                                  </p:childTnLst>
                                </p:cTn>
                              </p:par>
                            </p:childTnLst>
                          </p:cTn>
                        </p:par>
                        <p:par>
                          <p:cTn id="15" fill="hold">
                            <p:stCondLst>
                              <p:cond delay="6000"/>
                            </p:stCondLst>
                            <p:childTnLst>
                              <p:par>
                                <p:cTn id="16" presetID="22" presetClass="entr" presetSubtype="8" fill="hold" grpId="0" nodeType="afterEffect">
                                  <p:stCondLst>
                                    <p:cond delay="1000"/>
                                  </p:stCondLst>
                                  <p:childTnLst>
                                    <p:set>
                                      <p:cBhvr>
                                        <p:cTn id="17" dur="1" fill="hold">
                                          <p:stCondLst>
                                            <p:cond delay="0"/>
                                          </p:stCondLst>
                                        </p:cTn>
                                        <p:tgtEl>
                                          <p:spTgt spid="10"/>
                                        </p:tgtEl>
                                        <p:attrNameLst>
                                          <p:attrName>style.visibility</p:attrName>
                                        </p:attrNameLst>
                                      </p:cBhvr>
                                      <p:to>
                                        <p:strVal val="visible"/>
                                      </p:to>
                                    </p:set>
                                    <p:animEffect transition="in" filter="wipe(left)">
                                      <p:cBhvr>
                                        <p:cTn id="18" dur="2000"/>
                                        <p:tgtEl>
                                          <p:spTgt spid="10"/>
                                        </p:tgtEl>
                                      </p:cBhvr>
                                    </p:animEffect>
                                  </p:childTnLst>
                                </p:cTn>
                              </p:par>
                            </p:childTnLst>
                          </p:cTn>
                        </p:par>
                        <p:par>
                          <p:cTn id="19" fill="hold">
                            <p:stCondLst>
                              <p:cond delay="9000"/>
                            </p:stCondLst>
                            <p:childTnLst>
                              <p:par>
                                <p:cTn id="20" presetID="22" presetClass="entr" presetSubtype="8" fill="hold" nodeType="afterEffect">
                                  <p:stCondLst>
                                    <p:cond delay="1000"/>
                                  </p:stCondLst>
                                  <p:childTnLst>
                                    <p:set>
                                      <p:cBhvr>
                                        <p:cTn id="21" dur="1" fill="hold">
                                          <p:stCondLst>
                                            <p:cond delay="0"/>
                                          </p:stCondLst>
                                        </p:cTn>
                                        <p:tgtEl>
                                          <p:spTgt spid="8"/>
                                        </p:tgtEl>
                                        <p:attrNameLst>
                                          <p:attrName>style.visibility</p:attrName>
                                        </p:attrNameLst>
                                      </p:cBhvr>
                                      <p:to>
                                        <p:strVal val="visible"/>
                                      </p:to>
                                    </p:set>
                                    <p:animEffect transition="in" filter="wipe(left)">
                                      <p:cBhvr>
                                        <p:cTn id="2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06948"/>
            <a:ext cx="9144000" cy="5644103"/>
          </a:xfrm>
          <a:prstGeom prst="rect">
            <a:avLst/>
          </a:prstGeom>
        </p:spPr>
      </p:pic>
      <p:pic>
        <p:nvPicPr>
          <p:cNvPr id="16" name="Picture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21981" y="116681"/>
            <a:ext cx="4722019" cy="6665119"/>
          </a:xfrm>
          <a:prstGeom prst="rect">
            <a:avLst/>
          </a:prstGeom>
        </p:spPr>
      </p:pic>
      <p:sp>
        <p:nvSpPr>
          <p:cNvPr id="10" name="TextBox 9"/>
          <p:cNvSpPr txBox="1"/>
          <p:nvPr/>
        </p:nvSpPr>
        <p:spPr>
          <a:xfrm>
            <a:off x="152400" y="3974068"/>
            <a:ext cx="3276599" cy="369332"/>
          </a:xfrm>
          <a:prstGeom prst="rect">
            <a:avLst/>
          </a:prstGeom>
          <a:solidFill>
            <a:srgbClr val="C00000"/>
          </a:solidFill>
        </p:spPr>
        <p:txBody>
          <a:bodyPr wrap="square" rtlCol="0">
            <a:spAutoFit/>
          </a:bodyPr>
          <a:lstStyle/>
          <a:p>
            <a:r>
              <a:rPr lang="en-US" dirty="0">
                <a:solidFill>
                  <a:srgbClr val="FFFF00"/>
                </a:solidFill>
              </a:rPr>
              <a:t>Large amounts of variable data …</a:t>
            </a:r>
          </a:p>
        </p:txBody>
      </p:sp>
      <p:sp>
        <p:nvSpPr>
          <p:cNvPr id="11" name="Rectangle 10"/>
          <p:cNvSpPr/>
          <p:nvPr/>
        </p:nvSpPr>
        <p:spPr>
          <a:xfrm>
            <a:off x="0" y="4461510"/>
            <a:ext cx="4450079" cy="754380"/>
          </a:xfrm>
          <a:prstGeom prst="rect">
            <a:avLst/>
          </a:prstGeom>
          <a:solidFill>
            <a:srgbClr val="C0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p:cNvGrpSpPr/>
          <p:nvPr/>
        </p:nvGrpSpPr>
        <p:grpSpPr>
          <a:xfrm>
            <a:off x="3581400" y="2057400"/>
            <a:ext cx="5422404" cy="2404111"/>
            <a:chOff x="3581400" y="2057400"/>
            <a:chExt cx="5422404" cy="2404111"/>
          </a:xfrm>
        </p:grpSpPr>
        <p:sp>
          <p:nvSpPr>
            <p:cNvPr id="13" name="Rectangle 12"/>
            <p:cNvSpPr/>
            <p:nvPr/>
          </p:nvSpPr>
          <p:spPr>
            <a:xfrm>
              <a:off x="4572000" y="2057400"/>
              <a:ext cx="4431804" cy="685800"/>
            </a:xfrm>
            <a:prstGeom prst="rect">
              <a:avLst/>
            </a:prstGeom>
            <a:solidFill>
              <a:srgbClr val="C0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p:cNvCxnSpPr/>
            <p:nvPr/>
          </p:nvCxnSpPr>
          <p:spPr>
            <a:xfrm flipV="1">
              <a:off x="3581400" y="2743200"/>
              <a:ext cx="1066800" cy="171831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sp>
        <p:nvSpPr>
          <p:cNvPr id="12" name="TextBox 11"/>
          <p:cNvSpPr txBox="1"/>
          <p:nvPr/>
        </p:nvSpPr>
        <p:spPr>
          <a:xfrm>
            <a:off x="152400" y="5650468"/>
            <a:ext cx="3276599" cy="369332"/>
          </a:xfrm>
          <a:prstGeom prst="rect">
            <a:avLst/>
          </a:prstGeom>
          <a:solidFill>
            <a:srgbClr val="C00000"/>
          </a:solidFill>
        </p:spPr>
        <p:txBody>
          <a:bodyPr wrap="square" rtlCol="0">
            <a:spAutoFit/>
          </a:bodyPr>
          <a:lstStyle/>
          <a:p>
            <a:r>
              <a:rPr lang="en-US" dirty="0">
                <a:solidFill>
                  <a:srgbClr val="FFFF00"/>
                </a:solidFill>
              </a:rPr>
              <a:t>… plus 2 optional comment lines</a:t>
            </a:r>
          </a:p>
        </p:txBody>
      </p:sp>
      <p:sp>
        <p:nvSpPr>
          <p:cNvPr id="14" name="Rectangle 13"/>
          <p:cNvSpPr/>
          <p:nvPr/>
        </p:nvSpPr>
        <p:spPr>
          <a:xfrm>
            <a:off x="0" y="5215890"/>
            <a:ext cx="4450079" cy="235115"/>
          </a:xfrm>
          <a:prstGeom prst="rect">
            <a:avLst/>
          </a:prstGeom>
          <a:solidFill>
            <a:srgbClr val="C0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5144691" y="2895600"/>
            <a:ext cx="2170509" cy="369332"/>
          </a:xfrm>
          <a:prstGeom prst="rect">
            <a:avLst/>
          </a:prstGeom>
          <a:solidFill>
            <a:srgbClr val="C00000"/>
          </a:solidFill>
        </p:spPr>
        <p:txBody>
          <a:bodyPr wrap="square" rtlCol="0">
            <a:spAutoFit/>
          </a:bodyPr>
          <a:lstStyle/>
          <a:p>
            <a:r>
              <a:rPr lang="en-US" dirty="0">
                <a:solidFill>
                  <a:srgbClr val="FFFF00"/>
                </a:solidFill>
              </a:rPr>
              <a:t>3 comment lines out</a:t>
            </a:r>
          </a:p>
        </p:txBody>
      </p:sp>
    </p:spTree>
    <p:custDataLst>
      <p:tags r:id="rId1"/>
    </p:custDataLst>
    <p:extLst>
      <p:ext uri="{BB962C8B-B14F-4D97-AF65-F5344CB8AC3E}">
        <p14:creationId xmlns:p14="http://schemas.microsoft.com/office/powerpoint/2010/main" val="696732731"/>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1000"/>
                                        <p:tgtEl>
                                          <p:spTgt spid="10"/>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ipe(up)">
                                      <p:cBhvr>
                                        <p:cTn id="10" dur="10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down)">
                                      <p:cBhvr>
                                        <p:cTn id="15" dur="1000"/>
                                        <p:tgtEl>
                                          <p:spTgt spid="12"/>
                                        </p:tgtEl>
                                      </p:cBhvr>
                                    </p:animEffect>
                                  </p:childTnLst>
                                </p:cTn>
                              </p:par>
                            </p:childTnLst>
                          </p:cTn>
                        </p:par>
                        <p:par>
                          <p:cTn id="16" fill="hold">
                            <p:stCondLst>
                              <p:cond delay="1000"/>
                            </p:stCondLst>
                            <p:childTnLst>
                              <p:par>
                                <p:cTn id="17" presetID="22" presetClass="entr" presetSubtype="4" fill="hold" grpId="0" nodeType="afterEffect">
                                  <p:stCondLst>
                                    <p:cond delay="500"/>
                                  </p:stCondLst>
                                  <p:childTnLst>
                                    <p:set>
                                      <p:cBhvr>
                                        <p:cTn id="18" dur="1" fill="hold">
                                          <p:stCondLst>
                                            <p:cond delay="0"/>
                                          </p:stCondLst>
                                        </p:cTn>
                                        <p:tgtEl>
                                          <p:spTgt spid="14"/>
                                        </p:tgtEl>
                                        <p:attrNameLst>
                                          <p:attrName>style.visibility</p:attrName>
                                        </p:attrNameLst>
                                      </p:cBhvr>
                                      <p:to>
                                        <p:strVal val="visible"/>
                                      </p:to>
                                    </p:set>
                                    <p:animEffect transition="in" filter="wipe(down)">
                                      <p:cBhvr>
                                        <p:cTn id="19" dur="1000"/>
                                        <p:tgtEl>
                                          <p:spTgt spid="14"/>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500"/>
                                  </p:stCondLst>
                                  <p:childTnLst>
                                    <p:set>
                                      <p:cBhvr>
                                        <p:cTn id="23" dur="1" fill="hold">
                                          <p:stCondLst>
                                            <p:cond delay="0"/>
                                          </p:stCondLst>
                                        </p:cTn>
                                        <p:tgtEl>
                                          <p:spTgt spid="15"/>
                                        </p:tgtEl>
                                        <p:attrNameLst>
                                          <p:attrName>style.visibility</p:attrName>
                                        </p:attrNameLst>
                                      </p:cBhvr>
                                      <p:to>
                                        <p:strVal val="visible"/>
                                      </p:to>
                                    </p:set>
                                    <p:animEffect transition="in" filter="wipe(left)">
                                      <p:cBhvr>
                                        <p:cTn id="24" dur="1000"/>
                                        <p:tgtEl>
                                          <p:spTgt spid="15"/>
                                        </p:tgtEl>
                                      </p:cBhvr>
                                    </p:animEffect>
                                  </p:childTnLst>
                                </p:cTn>
                              </p:par>
                            </p:childTnLst>
                          </p:cTn>
                        </p:par>
                        <p:par>
                          <p:cTn id="25" fill="hold">
                            <p:stCondLst>
                              <p:cond delay="1500"/>
                            </p:stCondLst>
                            <p:childTnLst>
                              <p:par>
                                <p:cTn id="26" presetID="22" presetClass="entr" presetSubtype="8" fill="hold" grpId="0" nodeType="afterEffect">
                                  <p:stCondLst>
                                    <p:cond delay="500"/>
                                  </p:stCondLst>
                                  <p:childTnLst>
                                    <p:set>
                                      <p:cBhvr>
                                        <p:cTn id="27" dur="1" fill="hold">
                                          <p:stCondLst>
                                            <p:cond delay="0"/>
                                          </p:stCondLst>
                                        </p:cTn>
                                        <p:tgtEl>
                                          <p:spTgt spid="17"/>
                                        </p:tgtEl>
                                        <p:attrNameLst>
                                          <p:attrName>style.visibility</p:attrName>
                                        </p:attrNameLst>
                                      </p:cBhvr>
                                      <p:to>
                                        <p:strVal val="visible"/>
                                      </p:to>
                                    </p:set>
                                    <p:animEffect transition="in" filter="wipe(left)">
                                      <p:cBhvr>
                                        <p:cTn id="2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4" grpId="0" animBg="1"/>
      <p:bldP spid="1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06948"/>
            <a:ext cx="9144000" cy="5644103"/>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16681"/>
            <a:ext cx="4722019" cy="6665119"/>
          </a:xfrm>
          <a:prstGeom prst="rect">
            <a:avLst/>
          </a:prstGeom>
        </p:spPr>
      </p:pic>
      <p:sp>
        <p:nvSpPr>
          <p:cNvPr id="6" name="Rectangle 5"/>
          <p:cNvSpPr/>
          <p:nvPr/>
        </p:nvSpPr>
        <p:spPr>
          <a:xfrm>
            <a:off x="441960" y="4230343"/>
            <a:ext cx="2529840" cy="378514"/>
          </a:xfrm>
          <a:prstGeom prst="rect">
            <a:avLst/>
          </a:prstGeom>
          <a:solidFill>
            <a:srgbClr val="C0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441960" y="5073134"/>
            <a:ext cx="3520440" cy="923330"/>
          </a:xfrm>
          <a:prstGeom prst="rect">
            <a:avLst/>
          </a:prstGeom>
          <a:solidFill>
            <a:srgbClr val="C00000"/>
          </a:solidFill>
        </p:spPr>
        <p:txBody>
          <a:bodyPr wrap="square" rtlCol="0">
            <a:spAutoFit/>
          </a:bodyPr>
          <a:lstStyle/>
          <a:p>
            <a:r>
              <a:rPr lang="en-US" dirty="0">
                <a:solidFill>
                  <a:srgbClr val="FFFF00"/>
                </a:solidFill>
              </a:rPr>
              <a:t>We build this into EVERY form.  If there is no lookup, we use  system description.</a:t>
            </a:r>
          </a:p>
        </p:txBody>
      </p:sp>
      <p:sp>
        <p:nvSpPr>
          <p:cNvPr id="8" name="Rectangle 7"/>
          <p:cNvSpPr/>
          <p:nvPr/>
        </p:nvSpPr>
        <p:spPr>
          <a:xfrm>
            <a:off x="4909002" y="5181600"/>
            <a:ext cx="1186998" cy="152400"/>
          </a:xfrm>
          <a:prstGeom prst="rect">
            <a:avLst/>
          </a:prstGeom>
          <a:solidFill>
            <a:srgbClr val="FF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838700" y="3819435"/>
            <a:ext cx="4114800" cy="1200329"/>
          </a:xfrm>
          <a:prstGeom prst="rect">
            <a:avLst/>
          </a:prstGeom>
          <a:solidFill>
            <a:srgbClr val="C00000"/>
          </a:solidFill>
        </p:spPr>
        <p:txBody>
          <a:bodyPr wrap="square" rtlCol="0">
            <a:spAutoFit/>
          </a:bodyPr>
          <a:lstStyle/>
          <a:p>
            <a:r>
              <a:rPr lang="en-US" dirty="0">
                <a:solidFill>
                  <a:srgbClr val="FFFF00"/>
                </a:solidFill>
              </a:rPr>
              <a:t>This shows a lookup replacing </a:t>
            </a:r>
            <a:r>
              <a:rPr lang="en-US" dirty="0" err="1">
                <a:solidFill>
                  <a:srgbClr val="FFFF00"/>
                </a:solidFill>
              </a:rPr>
              <a:t>abbeviated</a:t>
            </a:r>
            <a:r>
              <a:rPr lang="en-US" dirty="0">
                <a:solidFill>
                  <a:srgbClr val="FFFF00"/>
                </a:solidFill>
              </a:rPr>
              <a:t> product description. We’ve yet to see ANY system that doesn’t abbreviate the MEANING  from product descriptions. </a:t>
            </a:r>
          </a:p>
        </p:txBody>
      </p:sp>
      <p:sp>
        <p:nvSpPr>
          <p:cNvPr id="11" name="TextBox 10"/>
          <p:cNvSpPr txBox="1"/>
          <p:nvPr/>
        </p:nvSpPr>
        <p:spPr>
          <a:xfrm>
            <a:off x="685800" y="6121658"/>
            <a:ext cx="7772400" cy="646331"/>
          </a:xfrm>
          <a:prstGeom prst="rect">
            <a:avLst/>
          </a:prstGeom>
          <a:solidFill>
            <a:srgbClr val="FFFF00"/>
          </a:solidFill>
        </p:spPr>
        <p:txBody>
          <a:bodyPr wrap="square" rtlCol="0">
            <a:spAutoFit/>
          </a:bodyPr>
          <a:lstStyle/>
          <a:p>
            <a:r>
              <a:rPr lang="en-US" dirty="0">
                <a:solidFill>
                  <a:srgbClr val="FF0000"/>
                </a:solidFill>
              </a:rPr>
              <a:t>This means you can QUOTE directly from your QAD output, rather than having to use Word processing so your customers understand what they’re quoted.</a:t>
            </a:r>
            <a:endParaRPr lang="en-US" dirty="0">
              <a:solidFill>
                <a:srgbClr val="0000FF"/>
              </a:solidFill>
            </a:endParaRPr>
          </a:p>
        </p:txBody>
      </p:sp>
    </p:spTree>
    <p:custDataLst>
      <p:tags r:id="rId1"/>
    </p:custDataLst>
    <p:extLst>
      <p:ext uri="{BB962C8B-B14F-4D97-AF65-F5344CB8AC3E}">
        <p14:creationId xmlns:p14="http://schemas.microsoft.com/office/powerpoint/2010/main" val="3718414337"/>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1000"/>
                                        <p:tgtEl>
                                          <p:spTgt spid="8"/>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left)">
                                      <p:cBhvr>
                                        <p:cTn id="16" dur="500"/>
                                        <p:tgtEl>
                                          <p:spTgt spid="9"/>
                                        </p:tgtEl>
                                      </p:cBhvr>
                                    </p:animEffect>
                                  </p:childTnLst>
                                </p:cTn>
                              </p:par>
                            </p:childTnLst>
                          </p:cTn>
                        </p:par>
                        <p:par>
                          <p:cTn id="17" fill="hold">
                            <p:stCondLst>
                              <p:cond delay="1500"/>
                            </p:stCondLst>
                            <p:childTnLst>
                              <p:par>
                                <p:cTn id="18" presetID="22" presetClass="entr" presetSubtype="8" fill="hold" grpId="0" nodeType="afterEffect">
                                  <p:stCondLst>
                                    <p:cond delay="1000"/>
                                  </p:stCondLst>
                                  <p:childTnLst>
                                    <p:set>
                                      <p:cBhvr>
                                        <p:cTn id="19" dur="1" fill="hold">
                                          <p:stCondLst>
                                            <p:cond delay="0"/>
                                          </p:stCondLst>
                                        </p:cTn>
                                        <p:tgtEl>
                                          <p:spTgt spid="6"/>
                                        </p:tgtEl>
                                        <p:attrNameLst>
                                          <p:attrName>style.visibility</p:attrName>
                                        </p:attrNameLst>
                                      </p:cBhvr>
                                      <p:to>
                                        <p:strVal val="visible"/>
                                      </p:to>
                                    </p:set>
                                    <p:animEffect transition="in" filter="wipe(left)">
                                      <p:cBhvr>
                                        <p:cTn id="20" dur="1000"/>
                                        <p:tgtEl>
                                          <p:spTgt spid="6"/>
                                        </p:tgtEl>
                                      </p:cBhvr>
                                    </p:animEffect>
                                  </p:childTnLst>
                                </p:cTn>
                              </p:par>
                            </p:childTnLst>
                          </p:cTn>
                        </p:par>
                        <p:par>
                          <p:cTn id="21" fill="hold">
                            <p:stCondLst>
                              <p:cond delay="3500"/>
                            </p:stCondLst>
                            <p:childTnLst>
                              <p:par>
                                <p:cTn id="22" presetID="22" presetClass="entr" presetSubtype="8" fill="hold" grpId="0"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left)">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wipe(left)">
                                      <p:cBhvr>
                                        <p:cTn id="29" dur="12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359620"/>
            <a:ext cx="8067111" cy="6041180"/>
          </a:xfrm>
          <a:prstGeom prst="rect">
            <a:avLst/>
          </a:prstGeom>
        </p:spPr>
      </p:pic>
      <p:sp>
        <p:nvSpPr>
          <p:cNvPr id="9" name="TextBox 8"/>
          <p:cNvSpPr txBox="1"/>
          <p:nvPr/>
        </p:nvSpPr>
        <p:spPr>
          <a:xfrm>
            <a:off x="5682911" y="1143000"/>
            <a:ext cx="3003889" cy="369332"/>
          </a:xfrm>
          <a:prstGeom prst="rect">
            <a:avLst/>
          </a:prstGeom>
          <a:solidFill>
            <a:srgbClr val="C00000"/>
          </a:solidFill>
        </p:spPr>
        <p:txBody>
          <a:bodyPr wrap="square" rtlCol="0">
            <a:spAutoFit/>
          </a:bodyPr>
          <a:lstStyle/>
          <a:p>
            <a:r>
              <a:rPr lang="en-US" dirty="0">
                <a:solidFill>
                  <a:srgbClr val="FFFF00"/>
                </a:solidFill>
              </a:rPr>
              <a:t>This detail line has everything</a:t>
            </a:r>
          </a:p>
        </p:txBody>
      </p:sp>
      <p:sp>
        <p:nvSpPr>
          <p:cNvPr id="11" name="TextBox 10"/>
          <p:cNvSpPr txBox="1"/>
          <p:nvPr/>
        </p:nvSpPr>
        <p:spPr>
          <a:xfrm>
            <a:off x="5696766" y="2667000"/>
            <a:ext cx="3003889" cy="369332"/>
          </a:xfrm>
          <a:prstGeom prst="rect">
            <a:avLst/>
          </a:prstGeom>
          <a:solidFill>
            <a:srgbClr val="C00000"/>
          </a:solidFill>
        </p:spPr>
        <p:txBody>
          <a:bodyPr wrap="square" rtlCol="0">
            <a:spAutoFit/>
          </a:bodyPr>
          <a:lstStyle/>
          <a:p>
            <a:r>
              <a:rPr lang="en-US" dirty="0">
                <a:solidFill>
                  <a:srgbClr val="FFFF00"/>
                </a:solidFill>
              </a:rPr>
              <a:t>… while this has the minimum</a:t>
            </a:r>
          </a:p>
        </p:txBody>
      </p:sp>
      <p:sp>
        <p:nvSpPr>
          <p:cNvPr id="12" name="TextBox 11"/>
          <p:cNvSpPr txBox="1"/>
          <p:nvPr/>
        </p:nvSpPr>
        <p:spPr>
          <a:xfrm>
            <a:off x="1295400" y="5867400"/>
            <a:ext cx="2819400" cy="369332"/>
          </a:xfrm>
          <a:prstGeom prst="rect">
            <a:avLst/>
          </a:prstGeom>
          <a:solidFill>
            <a:srgbClr val="C00000"/>
          </a:solidFill>
        </p:spPr>
        <p:txBody>
          <a:bodyPr wrap="square" rtlCol="0">
            <a:spAutoFit/>
          </a:bodyPr>
          <a:lstStyle/>
          <a:p>
            <a:pPr algn="ctr"/>
            <a:r>
              <a:rPr lang="en-US" dirty="0">
                <a:solidFill>
                  <a:srgbClr val="FFFF00"/>
                </a:solidFill>
              </a:rPr>
              <a:t>We can </a:t>
            </a:r>
            <a:r>
              <a:rPr lang="en-US" dirty="0">
                <a:solidFill>
                  <a:srgbClr val="BDFFF2"/>
                </a:solidFill>
              </a:rPr>
              <a:t>half-shadow</a:t>
            </a:r>
            <a:r>
              <a:rPr lang="en-US" dirty="0">
                <a:solidFill>
                  <a:srgbClr val="FFFF00"/>
                </a:solidFill>
              </a:rPr>
              <a:t> details</a:t>
            </a:r>
          </a:p>
        </p:txBody>
      </p:sp>
      <p:grpSp>
        <p:nvGrpSpPr>
          <p:cNvPr id="4" name="Group 3"/>
          <p:cNvGrpSpPr/>
          <p:nvPr/>
        </p:nvGrpSpPr>
        <p:grpSpPr>
          <a:xfrm>
            <a:off x="5638800" y="4191000"/>
            <a:ext cx="2251978" cy="1600200"/>
            <a:chOff x="5672823" y="4191000"/>
            <a:chExt cx="2251978" cy="1600200"/>
          </a:xfrm>
        </p:grpSpPr>
        <p:sp>
          <p:nvSpPr>
            <p:cNvPr id="6" name="TextBox 5"/>
            <p:cNvSpPr txBox="1"/>
            <p:nvPr/>
          </p:nvSpPr>
          <p:spPr>
            <a:xfrm>
              <a:off x="5672823" y="4876800"/>
              <a:ext cx="2251978" cy="369332"/>
            </a:xfrm>
            <a:prstGeom prst="rect">
              <a:avLst/>
            </a:prstGeom>
            <a:solidFill>
              <a:srgbClr val="C00000"/>
            </a:solidFill>
          </p:spPr>
          <p:txBody>
            <a:bodyPr wrap="square" rtlCol="0">
              <a:spAutoFit/>
            </a:bodyPr>
            <a:lstStyle/>
            <a:p>
              <a:pPr algn="ctr"/>
              <a:r>
                <a:rPr lang="en-US" dirty="0">
                  <a:solidFill>
                    <a:srgbClr val="FFFF00"/>
                  </a:solidFill>
                </a:rPr>
                <a:t>This one is the largest</a:t>
              </a:r>
            </a:p>
          </p:txBody>
        </p:sp>
        <p:sp>
          <p:nvSpPr>
            <p:cNvPr id="3" name="Up Arrow 2"/>
            <p:cNvSpPr/>
            <p:nvPr/>
          </p:nvSpPr>
          <p:spPr>
            <a:xfrm>
              <a:off x="6553200" y="4191000"/>
              <a:ext cx="228600" cy="685800"/>
            </a:xfrm>
            <a:prstGeom prst="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Up Arrow 7"/>
            <p:cNvSpPr/>
            <p:nvPr/>
          </p:nvSpPr>
          <p:spPr>
            <a:xfrm flipV="1">
              <a:off x="6553200" y="5257800"/>
              <a:ext cx="228600" cy="533400"/>
            </a:xfrm>
            <a:prstGeom prst="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ustDataLst>
      <p:tags r:id="rId1"/>
    </p:custDataLst>
    <p:extLst>
      <p:ext uri="{BB962C8B-B14F-4D97-AF65-F5344CB8AC3E}">
        <p14:creationId xmlns:p14="http://schemas.microsoft.com/office/powerpoint/2010/main" val="2723594137"/>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75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left)">
                                      <p:cBhvr>
                                        <p:cTn id="17" dur="75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circle(in)">
                                      <p:cBhvr>
                                        <p:cTn id="2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4343400"/>
            <a:ext cx="9035415" cy="2417445"/>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292" y="9525"/>
            <a:ext cx="9035415" cy="3720465"/>
          </a:xfrm>
          <a:prstGeom prst="rect">
            <a:avLst/>
          </a:prstGeom>
        </p:spPr>
      </p:pic>
      <p:grpSp>
        <p:nvGrpSpPr>
          <p:cNvPr id="2" name="Group 1"/>
          <p:cNvGrpSpPr/>
          <p:nvPr/>
        </p:nvGrpSpPr>
        <p:grpSpPr>
          <a:xfrm>
            <a:off x="381000" y="3124200"/>
            <a:ext cx="3352800" cy="1055132"/>
            <a:chOff x="381000" y="3124200"/>
            <a:chExt cx="3352800" cy="1055132"/>
          </a:xfrm>
        </p:grpSpPr>
        <p:sp>
          <p:nvSpPr>
            <p:cNvPr id="12" name="TextBox 11"/>
            <p:cNvSpPr txBox="1"/>
            <p:nvPr/>
          </p:nvSpPr>
          <p:spPr>
            <a:xfrm>
              <a:off x="381000" y="3810000"/>
              <a:ext cx="3352800" cy="369332"/>
            </a:xfrm>
            <a:prstGeom prst="rect">
              <a:avLst/>
            </a:prstGeom>
            <a:solidFill>
              <a:srgbClr val="C00000"/>
            </a:solidFill>
          </p:spPr>
          <p:txBody>
            <a:bodyPr wrap="square" rtlCol="0">
              <a:spAutoFit/>
            </a:bodyPr>
            <a:lstStyle/>
            <a:p>
              <a:r>
                <a:rPr lang="en-US" dirty="0">
                  <a:solidFill>
                    <a:srgbClr val="FFFF00"/>
                  </a:solidFill>
                </a:rPr>
                <a:t>This is the Report Header (Page 1)</a:t>
              </a:r>
            </a:p>
          </p:txBody>
        </p:sp>
        <p:sp>
          <p:nvSpPr>
            <p:cNvPr id="13" name="Up Arrow 12"/>
            <p:cNvSpPr/>
            <p:nvPr/>
          </p:nvSpPr>
          <p:spPr>
            <a:xfrm>
              <a:off x="1524000" y="3124200"/>
              <a:ext cx="228600" cy="685800"/>
            </a:xfrm>
            <a:prstGeom prst="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 name="Group 2"/>
          <p:cNvGrpSpPr/>
          <p:nvPr/>
        </p:nvGrpSpPr>
        <p:grpSpPr>
          <a:xfrm>
            <a:off x="4419600" y="3810000"/>
            <a:ext cx="4419600" cy="914400"/>
            <a:chOff x="4419600" y="3810000"/>
            <a:chExt cx="4419600" cy="914400"/>
          </a:xfrm>
        </p:grpSpPr>
        <p:sp>
          <p:nvSpPr>
            <p:cNvPr id="14" name="Up Arrow 13"/>
            <p:cNvSpPr/>
            <p:nvPr/>
          </p:nvSpPr>
          <p:spPr>
            <a:xfrm flipV="1">
              <a:off x="5638800" y="4191000"/>
              <a:ext cx="228600" cy="533400"/>
            </a:xfrm>
            <a:prstGeom prst="up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4419600" y="3810000"/>
              <a:ext cx="4419600" cy="369332"/>
            </a:xfrm>
            <a:prstGeom prst="rect">
              <a:avLst/>
            </a:prstGeom>
            <a:solidFill>
              <a:srgbClr val="C00000"/>
            </a:solidFill>
          </p:spPr>
          <p:txBody>
            <a:bodyPr wrap="square" rtlCol="0">
              <a:spAutoFit/>
            </a:bodyPr>
            <a:lstStyle/>
            <a:p>
              <a:r>
                <a:rPr lang="en-US" dirty="0">
                  <a:solidFill>
                    <a:srgbClr val="FFFF00"/>
                  </a:solidFill>
                </a:rPr>
                <a:t>This is the Page Header (Pages 2 and onward)</a:t>
              </a:r>
            </a:p>
          </p:txBody>
        </p:sp>
      </p:grpSp>
    </p:spTree>
    <p:custDataLst>
      <p:tags r:id="rId1"/>
    </p:custDataLst>
    <p:extLst>
      <p:ext uri="{BB962C8B-B14F-4D97-AF65-F5344CB8AC3E}">
        <p14:creationId xmlns:p14="http://schemas.microsoft.com/office/powerpoint/2010/main" val="2481541188"/>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1250"/>
                                        <p:tgtEl>
                                          <p:spTgt spid="4"/>
                                        </p:tgtEl>
                                      </p:cBhvr>
                                    </p:animEffect>
                                  </p:childTnLst>
                                </p:cTn>
                              </p:par>
                            </p:childTnLst>
                          </p:cTn>
                        </p:par>
                        <p:par>
                          <p:cTn id="8" fill="hold">
                            <p:stCondLst>
                              <p:cond delay="1750"/>
                            </p:stCondLst>
                            <p:childTnLst>
                              <p:par>
                                <p:cTn id="9" presetID="22" presetClass="entr" presetSubtype="4" fill="hold" nodeType="afterEffect">
                                  <p:stCondLst>
                                    <p:cond delay="500"/>
                                  </p:stCondLst>
                                  <p:childTnLst>
                                    <p:set>
                                      <p:cBhvr>
                                        <p:cTn id="10" dur="1" fill="hold">
                                          <p:stCondLst>
                                            <p:cond delay="0"/>
                                          </p:stCondLst>
                                        </p:cTn>
                                        <p:tgtEl>
                                          <p:spTgt spid="2"/>
                                        </p:tgtEl>
                                        <p:attrNameLst>
                                          <p:attrName>style.visibility</p:attrName>
                                        </p:attrNameLst>
                                      </p:cBhvr>
                                      <p:to>
                                        <p:strVal val="visible"/>
                                      </p:to>
                                    </p:set>
                                    <p:animEffect transition="in" filter="wipe(down)">
                                      <p:cBhvr>
                                        <p:cTn id="11" dur="10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50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250"/>
                                        <p:tgtEl>
                                          <p:spTgt spid="8"/>
                                        </p:tgtEl>
                                      </p:cBhvr>
                                    </p:animEffect>
                                  </p:childTnLst>
                                </p:cTn>
                              </p:par>
                            </p:childTnLst>
                          </p:cTn>
                        </p:par>
                        <p:par>
                          <p:cTn id="17" fill="hold">
                            <p:stCondLst>
                              <p:cond delay="1750"/>
                            </p:stCondLst>
                            <p:childTnLst>
                              <p:par>
                                <p:cTn id="18" presetID="22" presetClass="entr" presetSubtype="1" fill="hold" nodeType="afterEffect">
                                  <p:stCondLst>
                                    <p:cond delay="500"/>
                                  </p:stCondLst>
                                  <p:childTnLst>
                                    <p:set>
                                      <p:cBhvr>
                                        <p:cTn id="19" dur="1" fill="hold">
                                          <p:stCondLst>
                                            <p:cond delay="0"/>
                                          </p:stCondLst>
                                        </p:cTn>
                                        <p:tgtEl>
                                          <p:spTgt spid="3"/>
                                        </p:tgtEl>
                                        <p:attrNameLst>
                                          <p:attrName>style.visibility</p:attrName>
                                        </p:attrNameLst>
                                      </p:cBhvr>
                                      <p:to>
                                        <p:strVal val="visible"/>
                                      </p:to>
                                    </p:set>
                                    <p:animEffect transition="in" filter="wipe(up)">
                                      <p:cBhvr>
                                        <p:cTn id="20"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9.9|4.4"/>
</p:tagLst>
</file>

<file path=ppt/tags/tag10.xml><?xml version="1.0" encoding="utf-8"?>
<p:tagLst xmlns:a="http://schemas.openxmlformats.org/drawingml/2006/main" xmlns:r="http://schemas.openxmlformats.org/officeDocument/2006/relationships" xmlns:p="http://schemas.openxmlformats.org/presentationml/2006/main">
  <p:tag name="TIMING" val="|3.3|5.6"/>
</p:tagLst>
</file>

<file path=ppt/tags/tag11.xml><?xml version="1.0" encoding="utf-8"?>
<p:tagLst xmlns:a="http://schemas.openxmlformats.org/drawingml/2006/main" xmlns:r="http://schemas.openxmlformats.org/officeDocument/2006/relationships" xmlns:p="http://schemas.openxmlformats.org/presentationml/2006/main">
  <p:tag name="TIMING" val="|3"/>
</p:tagLst>
</file>

<file path=ppt/tags/tag12.xml><?xml version="1.0" encoding="utf-8"?>
<p:tagLst xmlns:a="http://schemas.openxmlformats.org/drawingml/2006/main" xmlns:r="http://schemas.openxmlformats.org/officeDocument/2006/relationships" xmlns:p="http://schemas.openxmlformats.org/presentationml/2006/main">
  <p:tag name="TIMING" val="|4.1"/>
</p:tagLst>
</file>

<file path=ppt/tags/tag13.xml><?xml version="1.0" encoding="utf-8"?>
<p:tagLst xmlns:a="http://schemas.openxmlformats.org/drawingml/2006/main" xmlns:r="http://schemas.openxmlformats.org/officeDocument/2006/relationships" xmlns:p="http://schemas.openxmlformats.org/presentationml/2006/main">
  <p:tag name="TIMING" val="|4.7"/>
</p:tagLst>
</file>

<file path=ppt/tags/tag14.xml><?xml version="1.0" encoding="utf-8"?>
<p:tagLst xmlns:a="http://schemas.openxmlformats.org/drawingml/2006/main" xmlns:r="http://schemas.openxmlformats.org/officeDocument/2006/relationships" xmlns:p="http://schemas.openxmlformats.org/presentationml/2006/main">
  <p:tag name="TIMING" val="|3.4"/>
</p:tagLst>
</file>

<file path=ppt/tags/tag15.xml><?xml version="1.0" encoding="utf-8"?>
<p:tagLst xmlns:a="http://schemas.openxmlformats.org/drawingml/2006/main" xmlns:r="http://schemas.openxmlformats.org/officeDocument/2006/relationships" xmlns:p="http://schemas.openxmlformats.org/presentationml/2006/main">
  <p:tag name="TIMING" val="|2.5"/>
</p:tagLst>
</file>

<file path=ppt/tags/tag2.xml><?xml version="1.0" encoding="utf-8"?>
<p:tagLst xmlns:a="http://schemas.openxmlformats.org/drawingml/2006/main" xmlns:r="http://schemas.openxmlformats.org/officeDocument/2006/relationships" xmlns:p="http://schemas.openxmlformats.org/presentationml/2006/main">
  <p:tag name="TIMING" val="|2.6|5.6"/>
</p:tagLst>
</file>

<file path=ppt/tags/tag3.xml><?xml version="1.0" encoding="utf-8"?>
<p:tagLst xmlns:a="http://schemas.openxmlformats.org/drawingml/2006/main" xmlns:r="http://schemas.openxmlformats.org/officeDocument/2006/relationships" xmlns:p="http://schemas.openxmlformats.org/presentationml/2006/main">
  <p:tag name="TIMING" val="|3"/>
</p:tagLst>
</file>

<file path=ppt/tags/tag4.xml><?xml version="1.0" encoding="utf-8"?>
<p:tagLst xmlns:a="http://schemas.openxmlformats.org/drawingml/2006/main" xmlns:r="http://schemas.openxmlformats.org/officeDocument/2006/relationships" xmlns:p="http://schemas.openxmlformats.org/presentationml/2006/main">
  <p:tag name="TIMING" val="|5.2|3.2|4.2"/>
</p:tagLst>
</file>

<file path=ppt/tags/tag5.xml><?xml version="1.0" encoding="utf-8"?>
<p:tagLst xmlns:a="http://schemas.openxmlformats.org/drawingml/2006/main" xmlns:r="http://schemas.openxmlformats.org/officeDocument/2006/relationships" xmlns:p="http://schemas.openxmlformats.org/presentationml/2006/main">
  <p:tag name="TIMING" val="|8|7.4"/>
</p:tagLst>
</file>

<file path=ppt/tags/tag6.xml><?xml version="1.0" encoding="utf-8"?>
<p:tagLst xmlns:a="http://schemas.openxmlformats.org/drawingml/2006/main" xmlns:r="http://schemas.openxmlformats.org/officeDocument/2006/relationships" xmlns:p="http://schemas.openxmlformats.org/presentationml/2006/main">
  <p:tag name="TIMING" val="|8.8|3|2.7|2.9"/>
</p:tagLst>
</file>

<file path=ppt/tags/tag7.xml><?xml version="1.0" encoding="utf-8"?>
<p:tagLst xmlns:a="http://schemas.openxmlformats.org/drawingml/2006/main" xmlns:r="http://schemas.openxmlformats.org/officeDocument/2006/relationships" xmlns:p="http://schemas.openxmlformats.org/presentationml/2006/main">
  <p:tag name="TIMING" val="|7.7"/>
</p:tagLst>
</file>

<file path=ppt/tags/tag8.xml><?xml version="1.0" encoding="utf-8"?>
<p:tagLst xmlns:a="http://schemas.openxmlformats.org/drawingml/2006/main" xmlns:r="http://schemas.openxmlformats.org/officeDocument/2006/relationships" xmlns:p="http://schemas.openxmlformats.org/presentationml/2006/main">
  <p:tag name="TIMING" val="|3.8|4|4.5"/>
</p:tagLst>
</file>

<file path=ppt/tags/tag9.xml><?xml version="1.0" encoding="utf-8"?>
<p:tagLst xmlns:a="http://schemas.openxmlformats.org/drawingml/2006/main" xmlns:r="http://schemas.openxmlformats.org/officeDocument/2006/relationships" xmlns:p="http://schemas.openxmlformats.org/presentationml/2006/main">
  <p:tag name="TIMING" val="|4.1|3.5|2.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3124</TotalTime>
  <Words>433</Words>
  <Application>Microsoft Office PowerPoint</Application>
  <PresentationFormat>On-screen Show (4:3)</PresentationFormat>
  <Paragraphs>65</Paragraphs>
  <Slides>22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Comic Sans MS</vt:lpstr>
      <vt:lpstr>Verdana</vt:lpstr>
      <vt:lpstr>Office Theme</vt:lpstr>
      <vt:lpstr>QAD Data??  We’ve been dealing with it since 1998, have more than 100 sites  and handle 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QAD Overseas </vt:lpstr>
      <vt:lpstr>… Use in ANY Country</vt:lpstr>
      <vt:lpstr>There’s More:  Delivery to Email, HTML Email, PDF/A, Gmail PDF Reader, Fax and e-Fax, Print, Archive  QAD Sell, Install and Support FormTrap, on QAD contracts, in Australia and  New Zealand.     95% of QAD’s Aust./NZ sites use FormTrap.  We have hundreds of sites and have EVERYTHING you’d ever want.  Just ASK …</vt:lpstr>
      <vt:lpstr>Existing V7 Customers:  Run V7 forms unchanged   Want to move to QAD EE Version??  We have standard  FormTrap V8 reports ready,  ask for samples  (You will need to change lookups – and that’s it)</vt:lpstr>
      <vt:lpstr>There’s STILL MORE … FormTrap does ALL these, go here to look for specific PowerPoints: http://www.formtrap.com/promotions/powerpoints/  Barcode printing that runs to ANY printer, including barcode printers Letters, particularly Debtors Letters Full and pervasive Lookup substitution into forms  HTML Customer replies to emailed complaints that is fast, specific and WORKS Contract Writing (insurance companies) Letter Writing (insurance companies) HTML Email (for ICWI insurance company)  Input data from ANY text / PDF /XML / CSV file, incl. products split across pages  QDE (Quick Data Entry) which AUTOMATICALLY defines a .net keying session for unconnected, remote use and/or within FormTrap Server Any language – including Chinese, Japanese, Thai (and all European) Formatting conventions for amounts and Qty, automatic translation of dates Linux versions (Red Hat and Debian) for resellers                                                            … and defined and coming soon … Low cost Windows Production module for the very low volume, where the user initiates print and email runs Exceptional Volume module for the very high end (banks, utilities)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Green</dc:creator>
  <cp:lastModifiedBy>Paul Green</cp:lastModifiedBy>
  <cp:revision>107</cp:revision>
  <dcterms:created xsi:type="dcterms:W3CDTF">2015-02-25T00:53:20Z</dcterms:created>
  <dcterms:modified xsi:type="dcterms:W3CDTF">2017-03-14T23:05:39Z</dcterms:modified>
</cp:coreProperties>
</file>