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sldIdLst>
    <p:sldId id="256" r:id="rId2"/>
    <p:sldId id="351" r:id="rId3"/>
    <p:sldId id="338" r:id="rId4"/>
    <p:sldId id="380" r:id="rId5"/>
    <p:sldId id="381" r:id="rId6"/>
    <p:sldId id="382" r:id="rId7"/>
    <p:sldId id="383" r:id="rId8"/>
    <p:sldId id="378" r:id="rId9"/>
    <p:sldId id="384" r:id="rId10"/>
    <p:sldId id="31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8700"/>
    <a:srgbClr val="FF0D0D"/>
    <a:srgbClr val="000074"/>
    <a:srgbClr val="FFFFB3"/>
    <a:srgbClr val="960000"/>
    <a:srgbClr val="00602B"/>
    <a:srgbClr val="0000FF"/>
    <a:srgbClr val="C40CC4"/>
    <a:srgbClr val="0DFF7A"/>
    <a:srgbClr val="D9FF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35" autoAdjust="0"/>
  </p:normalViewPr>
  <p:slideViewPr>
    <p:cSldViewPr>
      <p:cViewPr varScale="1">
        <p:scale>
          <a:sx n="100" d="100"/>
          <a:sy n="100" d="100"/>
        </p:scale>
        <p:origin x="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C952F-88D9-4BED-BC73-A94EB9AB6D73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59E40-16CC-4B3E-9A18-FA9EF995D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676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B39DD8-513B-4321-A6E8-B4B3328BC86F}" type="slidenum">
              <a:rPr lang="en-US" sz="1200"/>
              <a:pPr eaLnBrk="1" hangingPunct="1"/>
              <a:t>3</a:t>
            </a:fld>
            <a:endParaRPr 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B39DD8-513B-4321-A6E8-B4B3328BC86F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B39DD8-513B-4321-A6E8-B4B3328BC86F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B39DD8-513B-4321-A6E8-B4B3328BC86F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B39DD8-513B-4321-A6E8-B4B3328BC86F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B39DD8-513B-4321-A6E8-B4B3328BC86F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B39DD8-513B-4321-A6E8-B4B3328BC86F}" type="slidenum">
              <a:rPr lang="en-US" sz="1200"/>
              <a:pPr eaLnBrk="1" hangingPunct="1"/>
              <a:t>9</a:t>
            </a:fld>
            <a:endParaRPr 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2AA0-5D8A-4375-A5AA-05EB8BA8B79E}" type="datetimeFigureOut">
              <a:rPr lang="en-US" smtClean="0"/>
              <a:t>11/2/2017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CC4C-8F0E-423C-A9ED-58DAFA79BD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2AA0-5D8A-4375-A5AA-05EB8BA8B79E}" type="datetimeFigureOut">
              <a:rPr lang="en-US" smtClean="0"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CC4C-8F0E-423C-A9ED-58DAFA79BD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2AA0-5D8A-4375-A5AA-05EB8BA8B79E}" type="datetimeFigureOut">
              <a:rPr lang="en-US" smtClean="0"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CC4C-8F0E-423C-A9ED-58DAFA79BD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2AA0-5D8A-4375-A5AA-05EB8BA8B79E}" type="datetimeFigureOut">
              <a:rPr lang="en-US" smtClean="0"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CC4C-8F0E-423C-A9ED-58DAFA79BD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2AA0-5D8A-4375-A5AA-05EB8BA8B79E}" type="datetimeFigureOut">
              <a:rPr lang="en-US" smtClean="0"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E9ACC4C-8F0E-423C-A9ED-58DAFA79BD30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2AA0-5D8A-4375-A5AA-05EB8BA8B79E}" type="datetimeFigureOut">
              <a:rPr lang="en-US" smtClean="0"/>
              <a:t>11/2/2017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CC4C-8F0E-423C-A9ED-58DAFA79BD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2AA0-5D8A-4375-A5AA-05EB8BA8B79E}" type="datetimeFigureOut">
              <a:rPr lang="en-US" smtClean="0"/>
              <a:t>11/2/2017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CC4C-8F0E-423C-A9ED-58DAFA79BD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2AA0-5D8A-4375-A5AA-05EB8BA8B79E}" type="datetimeFigureOut">
              <a:rPr lang="en-US" smtClean="0"/>
              <a:t>11/2/2017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CC4C-8F0E-423C-A9ED-58DAFA79BD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2AA0-5D8A-4375-A5AA-05EB8BA8B79E}" type="datetimeFigureOut">
              <a:rPr lang="en-US" smtClean="0"/>
              <a:t>11/2/2017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CC4C-8F0E-423C-A9ED-58DAFA79BD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2AA0-5D8A-4375-A5AA-05EB8BA8B79E}" type="datetimeFigureOut">
              <a:rPr lang="en-US" smtClean="0"/>
              <a:t>11/2/2017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CC4C-8F0E-423C-A9ED-58DAFA79BD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2AA0-5D8A-4375-A5AA-05EB8BA8B79E}" type="datetimeFigureOut">
              <a:rPr lang="en-US" smtClean="0"/>
              <a:t>11/2/2017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CC4C-8F0E-423C-A9ED-58DAFA79BD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9052AA0-5D8A-4375-A5AA-05EB8BA8B79E}" type="datetimeFigureOut">
              <a:rPr lang="en-US" smtClean="0"/>
              <a:t>11/2/2017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E9ACC4C-8F0E-423C-A9ED-58DAFA79BD30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762000"/>
            <a:ext cx="7010400" cy="83820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960000"/>
                </a:solidFill>
                <a:latin typeface="Verdana" pitchFamily="34" charset="0"/>
              </a:rPr>
              <a:t>Stuck with </a:t>
            </a:r>
            <a:br>
              <a:rPr lang="en-US" sz="2400" dirty="0">
                <a:solidFill>
                  <a:srgbClr val="960000"/>
                </a:solidFill>
                <a:latin typeface="Verdana" pitchFamily="34" charset="0"/>
              </a:rPr>
            </a:br>
            <a:endParaRPr lang="en-US" sz="2400" dirty="0">
              <a:solidFill>
                <a:srgbClr val="960000"/>
              </a:solidFill>
              <a:latin typeface="Verdana" pitchFamily="34" charset="0"/>
            </a:endParaRPr>
          </a:p>
          <a:p>
            <a:r>
              <a:rPr lang="en-US" sz="3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old technology</a:t>
            </a:r>
          </a:p>
          <a:p>
            <a:endParaRPr lang="en-AU" sz="32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AU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AS/400 runs your data, BUT the OUTPUT looks absolutely</a:t>
            </a:r>
            <a:endParaRPr lang="en-AU" sz="40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AU" sz="4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DREADFUL</a:t>
            </a:r>
          </a:p>
          <a:p>
            <a:r>
              <a:rPr lang="en-AU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costs between </a:t>
            </a:r>
            <a:r>
              <a:rPr lang="en-AU" sz="3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$1.00 </a:t>
            </a:r>
            <a:r>
              <a:rPr lang="en-AU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</a:t>
            </a:r>
            <a:r>
              <a:rPr lang="en-AU" sz="3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$3.00 </a:t>
            </a:r>
            <a:r>
              <a:rPr lang="en-AU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 transaction</a:t>
            </a:r>
          </a:p>
          <a:p>
            <a:r>
              <a:rPr lang="en-AU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AU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delivered by the Postman</a:t>
            </a:r>
            <a:endParaRPr lang="en-US" sz="3200" dirty="0">
              <a:solidFill>
                <a:srgbClr val="96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83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352800"/>
            <a:ext cx="7086600" cy="1752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Sales@FormTrap.com</a:t>
            </a:r>
          </a:p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Support@FormTrap.com</a:t>
            </a:r>
          </a:p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+61 2 8303 2400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-76200"/>
            <a:ext cx="7781556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43000" y="2057400"/>
            <a:ext cx="716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i="1" dirty="0">
                <a:solidFill>
                  <a:srgbClr val="00B050"/>
                </a:solidFill>
                <a:latin typeface="Comic Sans MS" panose="030F0702030302020204" pitchFamily="66" charset="0"/>
              </a:rPr>
              <a:t>Call or Email us …</a:t>
            </a:r>
          </a:p>
        </p:txBody>
      </p:sp>
    </p:spTree>
    <p:extLst>
      <p:ext uri="{BB962C8B-B14F-4D97-AF65-F5344CB8AC3E}">
        <p14:creationId xmlns:p14="http://schemas.microsoft.com/office/powerpoint/2010/main" val="1366081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960000"/>
                </a:solidFill>
                <a:latin typeface="Verdana" pitchFamily="34" charset="0"/>
              </a:rPr>
              <a:t>Insurance HTML</a:t>
            </a:r>
            <a:br>
              <a:rPr lang="en-US" dirty="0">
                <a:solidFill>
                  <a:srgbClr val="960000"/>
                </a:solidFill>
                <a:latin typeface="Verdana" pitchFamily="34" charset="0"/>
              </a:rPr>
            </a:br>
            <a:r>
              <a:rPr lang="en-US" dirty="0">
                <a:solidFill>
                  <a:srgbClr val="960000"/>
                </a:solidFill>
                <a:latin typeface="Verdana" pitchFamily="34" charset="0"/>
              </a:rPr>
              <a:t>Email</a:t>
            </a:r>
            <a:br>
              <a:rPr lang="en-US" dirty="0">
                <a:solidFill>
                  <a:srgbClr val="960000"/>
                </a:solidFill>
                <a:latin typeface="Verdana" pitchFamily="34" charset="0"/>
              </a:rPr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8229600" cy="3069102"/>
          </a:xfrm>
        </p:spPr>
        <p:txBody>
          <a:bodyPr>
            <a:normAutofit fontScale="77500" lnSpcReduction="20000"/>
          </a:bodyPr>
          <a:lstStyle/>
          <a:p>
            <a:r>
              <a:rPr lang="en-AU" sz="7200" dirty="0">
                <a:solidFill>
                  <a:srgbClr val="FF0000"/>
                </a:solidFill>
                <a:latin typeface="Calibri" panose="020F0502020204030204" pitchFamily="34" charset="0"/>
              </a:rPr>
              <a:t>Provides the </a:t>
            </a:r>
            <a:r>
              <a:rPr lang="en-AU" sz="7200" b="1" dirty="0">
                <a:solidFill>
                  <a:srgbClr val="E28700"/>
                </a:solidFill>
                <a:latin typeface="Calibri" panose="020F0502020204030204" pitchFamily="34" charset="0"/>
              </a:rPr>
              <a:t>Solution</a:t>
            </a:r>
          </a:p>
          <a:p>
            <a:r>
              <a:rPr lang="en-AU" sz="7200" dirty="0">
                <a:solidFill>
                  <a:srgbClr val="FF0000"/>
                </a:solidFill>
                <a:latin typeface="Calibri" panose="020F0502020204030204" pitchFamily="34" charset="0"/>
              </a:rPr>
              <a:t>with</a:t>
            </a:r>
          </a:p>
          <a:p>
            <a:r>
              <a:rPr lang="en-AU" sz="7200" b="1" dirty="0">
                <a:solidFill>
                  <a:srgbClr val="E28700"/>
                </a:solidFill>
                <a:latin typeface="Calibri" panose="020F0502020204030204" pitchFamily="34" charset="0"/>
              </a:rPr>
              <a:t>HUGE FINANCIAL BENEFIT</a:t>
            </a:r>
            <a:endParaRPr lang="en-US" sz="7200" dirty="0">
              <a:solidFill>
                <a:srgbClr val="E28700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807" y="1752600"/>
            <a:ext cx="5321211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55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" y="381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D9FFE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From this:</a:t>
            </a:r>
          </a:p>
        </p:txBody>
      </p:sp>
      <p:sp>
        <p:nvSpPr>
          <p:cNvPr id="3" name="Rectangle 2"/>
          <p:cNvSpPr/>
          <p:nvPr/>
        </p:nvSpPr>
        <p:spPr>
          <a:xfrm>
            <a:off x="-104775" y="-76200"/>
            <a:ext cx="9448800" cy="7010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85950" y="1120676"/>
            <a:ext cx="5562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latin typeface="+mj-lt"/>
              </a:rPr>
              <a:t>I’m going to show FormTrap outputs …</a:t>
            </a:r>
          </a:p>
          <a:p>
            <a:pPr algn="ctr"/>
            <a:endParaRPr lang="en-AU" sz="2400" dirty="0">
              <a:latin typeface="+mj-lt"/>
            </a:endParaRPr>
          </a:p>
          <a:p>
            <a:pPr algn="ctr"/>
            <a:endParaRPr lang="en-AU" sz="2400" dirty="0">
              <a:latin typeface="+mj-lt"/>
            </a:endParaRPr>
          </a:p>
          <a:p>
            <a:pPr algn="ctr"/>
            <a:r>
              <a:rPr lang="en-AU" sz="2400" dirty="0">
                <a:latin typeface="+mj-lt"/>
              </a:rPr>
              <a:t>… from which you can draw your own conclusions</a:t>
            </a:r>
          </a:p>
          <a:p>
            <a:pPr algn="ctr"/>
            <a:endParaRPr lang="en-AU" sz="2400" dirty="0">
              <a:latin typeface="+mj-lt"/>
            </a:endParaRPr>
          </a:p>
          <a:p>
            <a:pPr algn="ctr"/>
            <a:endParaRPr lang="en-AU" sz="2400" dirty="0">
              <a:latin typeface="+mj-lt"/>
            </a:endParaRPr>
          </a:p>
          <a:p>
            <a:pPr algn="ctr"/>
            <a:br>
              <a:rPr lang="en-AU" sz="2400" dirty="0">
                <a:latin typeface="+mj-lt"/>
              </a:rPr>
            </a:br>
            <a:r>
              <a:rPr lang="en-AU" sz="2400" dirty="0">
                <a:latin typeface="+mj-lt"/>
              </a:rPr>
              <a:t>Financially, this is THE MOST</a:t>
            </a:r>
          </a:p>
          <a:p>
            <a:pPr algn="ctr"/>
            <a:r>
              <a:rPr lang="en-AU" sz="2400" dirty="0">
                <a:latin typeface="+mj-lt"/>
              </a:rPr>
              <a:t>rewarding project you’ll have,</a:t>
            </a:r>
          </a:p>
          <a:p>
            <a:pPr algn="ctr"/>
            <a:endParaRPr lang="en-AU" sz="2400" dirty="0">
              <a:latin typeface="+mj-lt"/>
            </a:endParaRPr>
          </a:p>
          <a:p>
            <a:pPr algn="ctr"/>
            <a:r>
              <a:rPr lang="en-AU" sz="2400" dirty="0">
                <a:latin typeface="+mj-lt"/>
              </a:rPr>
              <a:t> in this generation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0065427"/>
      </p:ext>
    </p:extLst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0"/>
            <a:ext cx="4850780" cy="6858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876800" y="6167735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rgbClr val="FF0D0D"/>
                </a:solidFill>
                <a:latin typeface="+mj-lt"/>
              </a:rPr>
              <a:t>… but wait, there’s more …</a:t>
            </a:r>
            <a:endParaRPr lang="en-US" sz="2400" dirty="0">
              <a:solidFill>
                <a:srgbClr val="FF0D0D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7400" y="33534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latin typeface="+mj-lt"/>
              </a:rPr>
              <a:t>Titles from the Data</a:t>
            </a:r>
            <a:endParaRPr lang="en-US" sz="2400" dirty="0">
              <a:latin typeface="+mj-lt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4743450" y="228600"/>
            <a:ext cx="1123950" cy="307032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114800" y="535632"/>
            <a:ext cx="1733550" cy="302568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867400" y="2312075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latin typeface="+mj-lt"/>
              </a:rPr>
              <a:t>Data inserted here</a:t>
            </a:r>
            <a:endParaRPr lang="en-US" sz="2400" dirty="0">
              <a:latin typeface="+mj-lt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1752600" y="1676400"/>
            <a:ext cx="4114800" cy="835967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4572000" y="2094383"/>
            <a:ext cx="1276350" cy="417984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1600200" y="2209800"/>
            <a:ext cx="4248150" cy="300335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 flipV="1">
            <a:off x="2971800" y="2209800"/>
            <a:ext cx="2876550" cy="300336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 flipV="1">
            <a:off x="1524000" y="3276600"/>
            <a:ext cx="4343400" cy="1678632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3810000" y="4955232"/>
            <a:ext cx="2038352" cy="260866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1905000" y="4953000"/>
            <a:ext cx="3943352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67400" y="4343400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latin typeface="+mj-lt"/>
              </a:rPr>
              <a:t>The entire Engineering Report block is conditional</a:t>
            </a:r>
            <a:endParaRPr lang="en-US" sz="2400" dirty="0"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867400" y="4191000"/>
            <a:ext cx="32766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2400" dirty="0">
                <a:latin typeface="+mj-lt"/>
              </a:rPr>
              <a:t>These access web site documents and lists for instant </a:t>
            </a:r>
            <a:br>
              <a:rPr lang="en-AU" sz="2400" dirty="0">
                <a:latin typeface="+mj-lt"/>
              </a:rPr>
            </a:br>
            <a:r>
              <a:rPr lang="en-AU" sz="2400" dirty="0">
                <a:latin typeface="+mj-lt"/>
              </a:rPr>
              <a:t>self-service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9490131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1" grpId="0"/>
      <p:bldP spid="44" grpId="0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0"/>
            <a:ext cx="4850780" cy="685800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762000" y="457199"/>
            <a:ext cx="7886700" cy="533401"/>
            <a:chOff x="762000" y="457199"/>
            <a:chExt cx="7886700" cy="533401"/>
          </a:xfrm>
        </p:grpSpPr>
        <p:cxnSp>
          <p:nvCxnSpPr>
            <p:cNvPr id="36" name="Straight Arrow Connector 35"/>
            <p:cNvCxnSpPr>
              <a:stCxn id="35" idx="1"/>
            </p:cNvCxnSpPr>
            <p:nvPr/>
          </p:nvCxnSpPr>
          <p:spPr>
            <a:xfrm flipH="1">
              <a:off x="3962400" y="688032"/>
              <a:ext cx="2667000" cy="112068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6629400" y="457199"/>
              <a:ext cx="201930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AU" sz="2400" dirty="0">
                  <a:latin typeface="+mj-lt"/>
                </a:rPr>
                <a:t>This …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2" name="Oval 1"/>
            <p:cNvSpPr/>
            <p:nvPr/>
          </p:nvSpPr>
          <p:spPr>
            <a:xfrm>
              <a:off x="762000" y="609600"/>
              <a:ext cx="3114676" cy="3810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270102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81000" y="457199"/>
            <a:ext cx="28956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2400" dirty="0">
                <a:latin typeface="+mj-lt"/>
              </a:rPr>
              <a:t>… is the attached </a:t>
            </a:r>
            <a:br>
              <a:rPr lang="en-AU" sz="2400" dirty="0">
                <a:latin typeface="+mj-lt"/>
              </a:rPr>
            </a:br>
            <a:r>
              <a:rPr lang="en-AU" sz="2400" dirty="0">
                <a:latin typeface="+mj-lt"/>
              </a:rPr>
              <a:t>    PDF</a:t>
            </a:r>
            <a:endParaRPr lang="en-US" sz="24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76200" y="57912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rgbClr val="FF0D0D"/>
                </a:solidFill>
                <a:latin typeface="+mj-lt"/>
              </a:rPr>
              <a:t>… and there’s STILL </a:t>
            </a:r>
          </a:p>
          <a:p>
            <a:pPr algn="ctr"/>
            <a:r>
              <a:rPr lang="en-AU" sz="2400" dirty="0">
                <a:solidFill>
                  <a:srgbClr val="FF0D0D"/>
                </a:solidFill>
                <a:latin typeface="+mj-lt"/>
              </a:rPr>
              <a:t>more …</a:t>
            </a:r>
            <a:endParaRPr lang="en-US" sz="2400" dirty="0">
              <a:solidFill>
                <a:srgbClr val="FF0D0D"/>
              </a:solidFill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099" y="0"/>
            <a:ext cx="57089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51284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636224" cy="6858000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5867400" y="76200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latin typeface="+mj-lt"/>
              </a:rPr>
              <a:t>The entire Medical Report block is conditional</a:t>
            </a:r>
            <a:endParaRPr lang="en-US" sz="2400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67400" y="1683603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latin typeface="+mj-lt"/>
              </a:rPr>
              <a:t>This entire block is conditional</a:t>
            </a:r>
            <a:endParaRPr lang="en-US" sz="24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36224" y="3055203"/>
            <a:ext cx="3507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latin typeface="+mj-lt"/>
              </a:rPr>
              <a:t>… and these are </a:t>
            </a:r>
            <a:r>
              <a:rPr lang="en-AU" sz="2400" b="1" dirty="0">
                <a:solidFill>
                  <a:srgbClr val="00B050"/>
                </a:solidFill>
                <a:latin typeface="+mj-lt"/>
              </a:rPr>
              <a:t>MONEY MAKERS</a:t>
            </a:r>
            <a:r>
              <a:rPr lang="en-AU" sz="2400" dirty="0">
                <a:latin typeface="+mj-lt"/>
              </a:rPr>
              <a:t>.  </a:t>
            </a:r>
            <a:br>
              <a:rPr lang="en-AU" sz="2400" dirty="0">
                <a:latin typeface="+mj-lt"/>
              </a:rPr>
            </a:br>
            <a:r>
              <a:rPr lang="en-AU" sz="2400" dirty="0">
                <a:latin typeface="+mj-lt"/>
              </a:rPr>
              <a:t>No people or cost for </a:t>
            </a:r>
            <a:r>
              <a:rPr lang="en-AU" sz="2400" dirty="0">
                <a:solidFill>
                  <a:srgbClr val="FFFF00"/>
                </a:solidFill>
                <a:latin typeface="+mj-lt"/>
              </a:rPr>
              <a:t>Renew Now</a:t>
            </a:r>
            <a:endParaRPr lang="en-US" sz="24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800" y="4807803"/>
            <a:ext cx="3507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latin typeface="+mj-lt"/>
              </a:rPr>
              <a:t>… web site selling for </a:t>
            </a:r>
            <a:r>
              <a:rPr lang="en-AU" sz="2400" dirty="0">
                <a:solidFill>
                  <a:srgbClr val="FFFF00"/>
                </a:solidFill>
                <a:latin typeface="+mj-lt"/>
              </a:rPr>
              <a:t>Comprehensive Plus</a:t>
            </a:r>
            <a:endParaRPr lang="en-US" sz="2400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7191194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38100" y="9525"/>
            <a:ext cx="9448800" cy="7010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90600" y="996821"/>
            <a:ext cx="7239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dirty="0">
                <a:latin typeface="+mj-lt"/>
              </a:rPr>
              <a:t>This went into production in 2016</a:t>
            </a:r>
          </a:p>
          <a:p>
            <a:pPr algn="ctr"/>
            <a:endParaRPr lang="en-AU" sz="2800" dirty="0">
              <a:latin typeface="+mj-lt"/>
            </a:endParaRPr>
          </a:p>
          <a:p>
            <a:pPr algn="ctr"/>
            <a:endParaRPr lang="en-AU" sz="2800" dirty="0">
              <a:latin typeface="+mj-lt"/>
            </a:endParaRPr>
          </a:p>
          <a:p>
            <a:pPr algn="ctr"/>
            <a:endParaRPr lang="en-AU" sz="2800" i="1" dirty="0">
              <a:latin typeface="+mj-lt"/>
            </a:endParaRPr>
          </a:p>
          <a:p>
            <a:pPr algn="ctr"/>
            <a:r>
              <a:rPr lang="en-AU" sz="2800" dirty="0">
                <a:latin typeface="+mj-lt"/>
              </a:rPr>
              <a:t>It took FormTrap </a:t>
            </a:r>
            <a:r>
              <a:rPr lang="en-AU" sz="2800" b="1" dirty="0">
                <a:latin typeface="+mj-lt"/>
              </a:rPr>
              <a:t>TWO YEARS </a:t>
            </a:r>
            <a:r>
              <a:rPr lang="en-AU" sz="2800" dirty="0">
                <a:latin typeface="+mj-lt"/>
              </a:rPr>
              <a:t>to convince ICWI to “bite” and upgrade (they’ve been a FormTrap user for more than a decade) they only did once we showed HTML Emails with variable inserts.</a:t>
            </a:r>
          </a:p>
          <a:p>
            <a:pPr algn="ctr"/>
            <a:endParaRPr lang="en-AU" sz="2800" dirty="0">
              <a:latin typeface="+mj-lt"/>
            </a:endParaRPr>
          </a:p>
          <a:p>
            <a:pPr algn="ctr"/>
            <a:r>
              <a:rPr lang="en-AU" sz="2800" dirty="0">
                <a:latin typeface="+mj-lt"/>
              </a:rPr>
              <a:t>It took just three months to be tested and ready for production in 2016</a:t>
            </a:r>
            <a:endParaRPr lang="en-AU" sz="2000" dirty="0">
              <a:latin typeface="+mj-lt"/>
            </a:endParaRPr>
          </a:p>
          <a:p>
            <a:pPr algn="ctr"/>
            <a:endParaRPr lang="en-A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79871623"/>
      </p:ext>
    </p:extLst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9525"/>
            <a:ext cx="9448800" cy="7010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8600" y="381000"/>
            <a:ext cx="8915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>
                <a:latin typeface="+mj-lt"/>
              </a:rPr>
              <a:t>… and they are saving </a:t>
            </a:r>
          </a:p>
          <a:p>
            <a:pPr algn="ctr"/>
            <a:r>
              <a:rPr lang="en-AU" sz="6600" dirty="0">
                <a:latin typeface="+mj-lt"/>
              </a:rPr>
              <a:t>   </a:t>
            </a:r>
          </a:p>
          <a:p>
            <a:pPr algn="ctr"/>
            <a:r>
              <a:rPr lang="en-AU" sz="6600" b="1" dirty="0">
                <a:solidFill>
                  <a:srgbClr val="FF0000"/>
                </a:solidFill>
                <a:latin typeface="+mj-lt"/>
              </a:rPr>
              <a:t>2 Million</a:t>
            </a:r>
          </a:p>
          <a:p>
            <a:pPr algn="ctr"/>
            <a:r>
              <a:rPr lang="en-AU" sz="6600" b="1" dirty="0">
                <a:solidFill>
                  <a:srgbClr val="00B050"/>
                </a:solidFill>
                <a:latin typeface="+mj-lt"/>
              </a:rPr>
              <a:t> Jamaican dollars per year</a:t>
            </a:r>
            <a:endParaRPr lang="en-AU" sz="6600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7349101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5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65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35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12637</TotalTime>
  <Words>196</Words>
  <Application>Microsoft Office PowerPoint</Application>
  <PresentationFormat>On-screen Show (4:3)</PresentationFormat>
  <Paragraphs>61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Book Antiqua</vt:lpstr>
      <vt:lpstr>Calibri</vt:lpstr>
      <vt:lpstr>Comic Sans MS</vt:lpstr>
      <vt:lpstr>Courier New</vt:lpstr>
      <vt:lpstr>Lucida Sans</vt:lpstr>
      <vt:lpstr>Verdana</vt:lpstr>
      <vt:lpstr>Wingdings</vt:lpstr>
      <vt:lpstr>Wingdings 2</vt:lpstr>
      <vt:lpstr>Wingdings 3</vt:lpstr>
      <vt:lpstr>Apex</vt:lpstr>
      <vt:lpstr>PowerPoint Presentation</vt:lpstr>
      <vt:lpstr>Insurance HTML Email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FormTrap Version 8</dc:title>
  <dc:creator>Paul Green</dc:creator>
  <cp:lastModifiedBy>Paul Green</cp:lastModifiedBy>
  <cp:revision>227</cp:revision>
  <dcterms:created xsi:type="dcterms:W3CDTF">2012-12-11T02:22:34Z</dcterms:created>
  <dcterms:modified xsi:type="dcterms:W3CDTF">2017-11-02T02:31:48Z</dcterms:modified>
</cp:coreProperties>
</file>