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1"/>
  </p:notesMasterIdLst>
  <p:sldIdLst>
    <p:sldId id="256" r:id="rId2"/>
    <p:sldId id="337" r:id="rId3"/>
    <p:sldId id="330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70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40" r:id="rId24"/>
    <p:sldId id="342" r:id="rId25"/>
    <p:sldId id="341" r:id="rId26"/>
    <p:sldId id="343" r:id="rId27"/>
    <p:sldId id="369" r:id="rId28"/>
    <p:sldId id="362" r:id="rId29"/>
    <p:sldId id="331" r:id="rId30"/>
    <p:sldId id="332" r:id="rId31"/>
    <p:sldId id="333" r:id="rId32"/>
    <p:sldId id="335" r:id="rId33"/>
    <p:sldId id="336" r:id="rId34"/>
    <p:sldId id="367" r:id="rId35"/>
    <p:sldId id="365" r:id="rId36"/>
    <p:sldId id="366" r:id="rId37"/>
    <p:sldId id="368" r:id="rId38"/>
    <p:sldId id="373" r:id="rId39"/>
    <p:sldId id="371" r:id="rId40"/>
    <p:sldId id="372" r:id="rId41"/>
    <p:sldId id="374" r:id="rId42"/>
    <p:sldId id="375" r:id="rId43"/>
    <p:sldId id="376" r:id="rId44"/>
    <p:sldId id="380" r:id="rId45"/>
    <p:sldId id="379" r:id="rId46"/>
    <p:sldId id="381" r:id="rId47"/>
    <p:sldId id="363" r:id="rId48"/>
    <p:sldId id="364" r:id="rId49"/>
    <p:sldId id="31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D0D"/>
    <a:srgbClr val="960000"/>
    <a:srgbClr val="0000FF"/>
    <a:srgbClr val="D9FFEA"/>
    <a:srgbClr val="FFFFCC"/>
    <a:srgbClr val="0DFF7A"/>
    <a:srgbClr val="9FFFCA"/>
    <a:srgbClr val="F6F375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3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C952F-88D9-4BED-BC73-A94EB9AB6D7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59E40-16CC-4B3E-9A18-FA9EF995D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7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B39DD8-513B-4321-A6E8-B4B3328BC86F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93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B39DD8-513B-4321-A6E8-B4B3328BC86F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3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B39DD8-513B-4321-A6E8-B4B3328BC86F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B39DD8-513B-4321-A6E8-B4B3328BC86F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B39DD8-513B-4321-A6E8-B4B3328BC86F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B39DD8-513B-4321-A6E8-B4B3328BC86F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28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B39DD8-513B-4321-A6E8-B4B3328BC86F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38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B39DD8-513B-4321-A6E8-B4B3328BC86F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06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B39DD8-513B-4321-A6E8-B4B3328BC86F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8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B39DD8-513B-4321-A6E8-B4B3328BC86F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B39DD8-513B-4321-A6E8-B4B3328BC86F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25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B39DD8-513B-4321-A6E8-B4B3328BC86F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7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71848-A4E8-41AC-88AC-E573BC044B67}" type="slidenum">
              <a:rPr lang="en-US"/>
              <a:pPr/>
              <a:t>23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36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71848-A4E8-41AC-88AC-E573BC044B67}" type="slidenum">
              <a:rPr lang="en-US"/>
              <a:pPr/>
              <a:t>24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30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71848-A4E8-41AC-88AC-E573BC044B67}" type="slidenum">
              <a:rPr lang="en-US"/>
              <a:pPr/>
              <a:t>25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51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71848-A4E8-41AC-88AC-E573BC044B67}" type="slidenum">
              <a:rPr lang="en-US"/>
              <a:pPr/>
              <a:t>26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3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B39DD8-513B-4321-A6E8-B4B3328BC86F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0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2AA0-5D8A-4375-A5AA-05EB8BA8B79E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CC4C-8F0E-423C-A9ED-58DAFA79BD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2AA0-5D8A-4375-A5AA-05EB8BA8B79E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CC4C-8F0E-423C-A9ED-58DAFA79BD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2AA0-5D8A-4375-A5AA-05EB8BA8B79E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CC4C-8F0E-423C-A9ED-58DAFA79BD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2AA0-5D8A-4375-A5AA-05EB8BA8B79E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CC4C-8F0E-423C-A9ED-58DAFA79BD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2AA0-5D8A-4375-A5AA-05EB8BA8B79E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9ACC4C-8F0E-423C-A9ED-58DAFA79BD3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2AA0-5D8A-4375-A5AA-05EB8BA8B79E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CC4C-8F0E-423C-A9ED-58DAFA79BD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2AA0-5D8A-4375-A5AA-05EB8BA8B79E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CC4C-8F0E-423C-A9ED-58DAFA79BD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2AA0-5D8A-4375-A5AA-05EB8BA8B79E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CC4C-8F0E-423C-A9ED-58DAFA79BD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2AA0-5D8A-4375-A5AA-05EB8BA8B79E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CC4C-8F0E-423C-A9ED-58DAFA79BD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2AA0-5D8A-4375-A5AA-05EB8BA8B79E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CC4C-8F0E-423C-A9ED-58DAFA79BD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2AA0-5D8A-4375-A5AA-05EB8BA8B79E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CC4C-8F0E-423C-A9ED-58DAFA79BD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052AA0-5D8A-4375-A5AA-05EB8BA8B79E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9ACC4C-8F0E-423C-A9ED-58DAFA79BD30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ixThis@OurCompany.co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ormtrap.com/promotions/powerpoints/lookups.ppsx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ormtrap.com/promotions/powerpoints/barcodes.ppsx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999" y="2590800"/>
            <a:ext cx="5562600" cy="10668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Verdana" pitchFamily="34" charset="0"/>
              </a:rPr>
              <a:t>Form Library </a:t>
            </a:r>
            <a:br>
              <a:rPr lang="en-US" sz="3600" dirty="0">
                <a:latin typeface="Verdana" pitchFamily="34" charset="0"/>
              </a:rPr>
            </a:br>
            <a:r>
              <a:rPr lang="en-US" sz="3600" dirty="0">
                <a:latin typeface="Verdana" pitchFamily="34" charset="0"/>
              </a:rPr>
              <a:t>for</a:t>
            </a:r>
            <a:br>
              <a:rPr lang="en-US" sz="3600" dirty="0">
                <a:latin typeface="Verdana" pitchFamily="34" charset="0"/>
              </a:rPr>
            </a:br>
            <a:r>
              <a:rPr lang="en-US" sz="3600" dirty="0">
                <a:latin typeface="Verdana" pitchFamily="34" charset="0"/>
              </a:rPr>
              <a:t> </a:t>
            </a:r>
          </a:p>
          <a:p>
            <a:endParaRPr lang="en-US" sz="3600" dirty="0">
              <a:latin typeface="Verdana" pitchFamily="34" charset="0"/>
            </a:endParaRPr>
          </a:p>
          <a:p>
            <a:r>
              <a:rPr lang="en-US" sz="3600" dirty="0">
                <a:latin typeface="Verdana" pitchFamily="34" charset="0"/>
              </a:rPr>
              <a:t>Outputs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3575" y="276586"/>
            <a:ext cx="5381625" cy="137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37" y="3892579"/>
            <a:ext cx="3209925" cy="10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9620"/>
            <a:ext cx="8067111" cy="60411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82911" y="1143000"/>
            <a:ext cx="300388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This detail line has everything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6766" y="2667000"/>
            <a:ext cx="300388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… while this has the minimum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5867400"/>
            <a:ext cx="28194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We can </a:t>
            </a:r>
            <a:r>
              <a:rPr lang="en-US" dirty="0">
                <a:solidFill>
                  <a:srgbClr val="BDFFF2"/>
                </a:solidFill>
              </a:rPr>
              <a:t>half-shadow</a:t>
            </a:r>
            <a:r>
              <a:rPr lang="en-US" dirty="0">
                <a:solidFill>
                  <a:srgbClr val="FFFF00"/>
                </a:solidFill>
              </a:rPr>
              <a:t> details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38800" y="4191000"/>
            <a:ext cx="2251978" cy="1600200"/>
            <a:chOff x="5672823" y="4191000"/>
            <a:chExt cx="2251978" cy="1600200"/>
          </a:xfrm>
        </p:grpSpPr>
        <p:sp>
          <p:nvSpPr>
            <p:cNvPr id="6" name="TextBox 5"/>
            <p:cNvSpPr txBox="1"/>
            <p:nvPr/>
          </p:nvSpPr>
          <p:spPr>
            <a:xfrm>
              <a:off x="5672823" y="4876800"/>
              <a:ext cx="2251978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This one is the largest</a:t>
              </a:r>
            </a:p>
          </p:txBody>
        </p:sp>
        <p:sp>
          <p:nvSpPr>
            <p:cNvPr id="3" name="Up Arrow 2"/>
            <p:cNvSpPr/>
            <p:nvPr/>
          </p:nvSpPr>
          <p:spPr>
            <a:xfrm>
              <a:off x="6553200" y="4191000"/>
              <a:ext cx="228600" cy="685800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Up Arrow 7"/>
            <p:cNvSpPr/>
            <p:nvPr/>
          </p:nvSpPr>
          <p:spPr>
            <a:xfrm flipV="1">
              <a:off x="6553200" y="5257800"/>
              <a:ext cx="228600" cy="533400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199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43400"/>
            <a:ext cx="9035415" cy="2417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" y="9525"/>
            <a:ext cx="9035415" cy="37204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81000" y="3124200"/>
            <a:ext cx="3352800" cy="1055132"/>
            <a:chOff x="381000" y="3124200"/>
            <a:chExt cx="3352800" cy="1055132"/>
          </a:xfrm>
        </p:grpSpPr>
        <p:sp>
          <p:nvSpPr>
            <p:cNvPr id="12" name="TextBox 11"/>
            <p:cNvSpPr txBox="1"/>
            <p:nvPr/>
          </p:nvSpPr>
          <p:spPr>
            <a:xfrm>
              <a:off x="381000" y="3810000"/>
              <a:ext cx="335280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This is the Report Header (Page 1)</a:t>
              </a:r>
            </a:p>
          </p:txBody>
        </p:sp>
        <p:sp>
          <p:nvSpPr>
            <p:cNvPr id="13" name="Up Arrow 12"/>
            <p:cNvSpPr/>
            <p:nvPr/>
          </p:nvSpPr>
          <p:spPr>
            <a:xfrm>
              <a:off x="1524000" y="3124200"/>
              <a:ext cx="228600" cy="685800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19600" y="3810000"/>
            <a:ext cx="4419600" cy="914400"/>
            <a:chOff x="4419600" y="3810000"/>
            <a:chExt cx="4419600" cy="914400"/>
          </a:xfrm>
        </p:grpSpPr>
        <p:sp>
          <p:nvSpPr>
            <p:cNvPr id="14" name="Up Arrow 13"/>
            <p:cNvSpPr/>
            <p:nvPr/>
          </p:nvSpPr>
          <p:spPr>
            <a:xfrm flipV="1">
              <a:off x="5638800" y="4191000"/>
              <a:ext cx="228600" cy="533400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19600" y="3810000"/>
              <a:ext cx="441960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This is the Page Header (Pages 2 and onward)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488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43400"/>
            <a:ext cx="9035415" cy="2417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" y="9525"/>
            <a:ext cx="9035415" cy="37204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990600"/>
            <a:ext cx="146685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Note these …</a:t>
            </a:r>
          </a:p>
        </p:txBody>
      </p:sp>
      <p:sp>
        <p:nvSpPr>
          <p:cNvPr id="5" name="Oval 4"/>
          <p:cNvSpPr/>
          <p:nvPr/>
        </p:nvSpPr>
        <p:spPr>
          <a:xfrm>
            <a:off x="7848600" y="533400"/>
            <a:ext cx="990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248400" y="1295400"/>
            <a:ext cx="1828800" cy="2057400"/>
            <a:chOff x="6248400" y="1295400"/>
            <a:chExt cx="1828800" cy="2057400"/>
          </a:xfrm>
        </p:grpSpPr>
        <p:sp>
          <p:nvSpPr>
            <p:cNvPr id="16" name="TextBox 15"/>
            <p:cNvSpPr txBox="1"/>
            <p:nvPr/>
          </p:nvSpPr>
          <p:spPr>
            <a:xfrm>
              <a:off x="6248400" y="2133600"/>
              <a:ext cx="182880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Variable height …</a:t>
              </a:r>
            </a:p>
          </p:txBody>
        </p:sp>
        <p:sp>
          <p:nvSpPr>
            <p:cNvPr id="17" name="Up Arrow 16"/>
            <p:cNvSpPr/>
            <p:nvPr/>
          </p:nvSpPr>
          <p:spPr>
            <a:xfrm>
              <a:off x="7010400" y="1295400"/>
              <a:ext cx="228600" cy="838200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17"/>
            <p:cNvSpPr/>
            <p:nvPr/>
          </p:nvSpPr>
          <p:spPr>
            <a:xfrm flipV="1">
              <a:off x="7010400" y="2502932"/>
              <a:ext cx="228600" cy="849868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23845" y="5421868"/>
            <a:ext cx="1628955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Context only 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8200" y="5638800"/>
            <a:ext cx="16002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Fixed height …</a:t>
            </a:r>
          </a:p>
        </p:txBody>
      </p:sp>
      <p:sp>
        <p:nvSpPr>
          <p:cNvPr id="24" name="Oval 23"/>
          <p:cNvSpPr/>
          <p:nvPr/>
        </p:nvSpPr>
        <p:spPr>
          <a:xfrm>
            <a:off x="4191000" y="6477000"/>
            <a:ext cx="1524000" cy="28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924800" y="6477000"/>
            <a:ext cx="914400" cy="28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9" grpId="0" animBg="1"/>
      <p:bldP spid="21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914400"/>
            <a:ext cx="9035415" cy="1776412"/>
            <a:chOff x="76200" y="914400"/>
            <a:chExt cx="9035415" cy="17764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1447800"/>
              <a:ext cx="9035415" cy="124301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257800" y="914400"/>
              <a:ext cx="358140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This is the Report Footer (last page)</a:t>
              </a:r>
            </a:p>
          </p:txBody>
        </p:sp>
        <p:sp>
          <p:nvSpPr>
            <p:cNvPr id="14" name="Up Arrow 13"/>
            <p:cNvSpPr/>
            <p:nvPr/>
          </p:nvSpPr>
          <p:spPr>
            <a:xfrm flipV="1">
              <a:off x="6477000" y="1255157"/>
              <a:ext cx="228600" cy="266700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292" y="76200"/>
            <a:ext cx="9035415" cy="1207532"/>
            <a:chOff x="54292" y="76200"/>
            <a:chExt cx="9035415" cy="12075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" y="76200"/>
              <a:ext cx="9035415" cy="711517"/>
            </a:xfrm>
            <a:prstGeom prst="rect">
              <a:avLst/>
            </a:prstGeom>
          </p:spPr>
        </p:pic>
        <p:sp>
          <p:nvSpPr>
            <p:cNvPr id="13" name="Up Arrow 12"/>
            <p:cNvSpPr/>
            <p:nvPr/>
          </p:nvSpPr>
          <p:spPr>
            <a:xfrm>
              <a:off x="1371600" y="571500"/>
              <a:ext cx="228600" cy="342900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" y="914400"/>
              <a:ext cx="472440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This is the Page Footer (all pages except the last)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66185"/>
            <a:ext cx="4015740" cy="1074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56660"/>
            <a:ext cx="4015740" cy="16535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29125" y="5040868"/>
            <a:ext cx="23241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This is space recovered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" y="6324600"/>
            <a:ext cx="4015740" cy="3162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5" y="6097905"/>
            <a:ext cx="4015740" cy="5524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85900" y="5913239"/>
            <a:ext cx="48387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This is information and space only when required</a:t>
            </a:r>
          </a:p>
        </p:txBody>
      </p:sp>
    </p:spTree>
    <p:extLst>
      <p:ext uri="{BB962C8B-B14F-4D97-AF65-F5344CB8AC3E}">
        <p14:creationId xmlns:p14="http://schemas.microsoft.com/office/powerpoint/2010/main" val="27010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02278" y="2907268"/>
            <a:ext cx="363212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Show what is important with color 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1997" y="3898900"/>
            <a:ext cx="20574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… or by highlighting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609600"/>
            <a:ext cx="384195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This is ONE object, aligned at the colon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52" y="997623"/>
            <a:ext cx="38481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0" y="1000591"/>
            <a:ext cx="38481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100" y="4356100"/>
            <a:ext cx="38481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0" y="4356100"/>
            <a:ext cx="38481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36946" y="4279900"/>
            <a:ext cx="1264054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… or BOTH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76400" y="1000591"/>
            <a:ext cx="0" cy="1906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7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1851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6000" dirty="0">
                <a:solidFill>
                  <a:srgbClr val="FFFF00"/>
                </a:solidFill>
              </a:rPr>
              <a:t>This is an invoice …</a:t>
            </a:r>
          </a:p>
        </p:txBody>
      </p:sp>
    </p:spTree>
    <p:extLst>
      <p:ext uri="{BB962C8B-B14F-4D97-AF65-F5344CB8AC3E}">
        <p14:creationId xmlns:p14="http://schemas.microsoft.com/office/powerpoint/2010/main" val="1321481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124200"/>
            <a:ext cx="8229600" cy="3185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/>
            <a:r>
              <a:rPr lang="en-US" sz="6000">
                <a:solidFill>
                  <a:srgbClr val="FFFF00"/>
                </a:solidFill>
              </a:rPr>
              <a:t>This is an invoice …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2362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SPECIAL TRICKS-OF-THE-TRADE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4800600" cy="6450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208311"/>
            <a:ext cx="3390014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This is Page 4 of 9 with each serial number on it’s own line … </a:t>
            </a:r>
          </a:p>
          <a:p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… plus one from the next page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4800" y="4724400"/>
            <a:ext cx="3124200" cy="1295400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429000" y="102394"/>
            <a:ext cx="5715000" cy="6679406"/>
            <a:chOff x="3429000" y="102394"/>
            <a:chExt cx="5715000" cy="66794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691" y="102394"/>
              <a:ext cx="5163309" cy="667940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314257" y="3649980"/>
              <a:ext cx="2110741" cy="167640"/>
            </a:xfrm>
            <a:prstGeom prst="rect">
              <a:avLst/>
            </a:prstGeom>
            <a:solidFill>
              <a:srgbClr val="C0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3429000" y="3817620"/>
              <a:ext cx="1885257" cy="906780"/>
            </a:xfrm>
            <a:prstGeom prst="straightConnector1">
              <a:avLst/>
            </a:prstGeom>
            <a:ln w="889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191000" y="6019800"/>
            <a:ext cx="27432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Result, all on ONE page …</a:t>
            </a:r>
          </a:p>
          <a:p>
            <a:r>
              <a:rPr lang="en-US" dirty="0">
                <a:solidFill>
                  <a:srgbClr val="FFFF00"/>
                </a:solidFill>
              </a:rPr>
              <a:t>… down from NINE pages.</a:t>
            </a:r>
          </a:p>
        </p:txBody>
      </p:sp>
    </p:spTree>
    <p:extLst>
      <p:ext uri="{BB962C8B-B14F-4D97-AF65-F5344CB8AC3E}">
        <p14:creationId xmlns:p14="http://schemas.microsoft.com/office/powerpoint/2010/main" val="191821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5999596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4298" y="1905000"/>
            <a:ext cx="351530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This is Product splits across pages 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914400"/>
            <a:ext cx="5999596" cy="164068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400800"/>
            <a:ext cx="5999596" cy="457200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3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167"/>
            <a:ext cx="9144000" cy="190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95600" y="697468"/>
            <a:ext cx="36957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… and is rejoined on one line here …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1981967"/>
            <a:ext cx="86106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9075" y="6324600"/>
            <a:ext cx="4191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Current, Automotive customer in Australia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1581917"/>
            <a:ext cx="4191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… with input two lines re-assembled.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43743" y="1905767"/>
            <a:ext cx="7999413" cy="3352033"/>
            <a:chOff x="743743" y="1905767"/>
            <a:chExt cx="7999413" cy="335203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981200" y="1905767"/>
              <a:ext cx="17526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743743" y="3994150"/>
              <a:ext cx="7999413" cy="1263650"/>
              <a:chOff x="743743" y="2743200"/>
              <a:chExt cx="7999413" cy="126365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743" y="2743200"/>
                <a:ext cx="7999413" cy="124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3743" y="3581400"/>
                <a:ext cx="2532857" cy="425450"/>
              </a:xfrm>
              <a:prstGeom prst="rect">
                <a:avLst/>
              </a:prstGeom>
              <a:solidFill>
                <a:srgbClr val="C0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 flipV="1">
              <a:off x="1981200" y="1905767"/>
              <a:ext cx="1143000" cy="292658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5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0498"/>
            <a:ext cx="8124825" cy="673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3644627"/>
            <a:ext cx="66294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… while this shows FormTrap splitting a long product over two pages</a:t>
            </a:r>
          </a:p>
        </p:txBody>
      </p:sp>
    </p:spTree>
    <p:extLst>
      <p:ext uri="{BB962C8B-B14F-4D97-AF65-F5344CB8AC3E}">
        <p14:creationId xmlns:p14="http://schemas.microsoft.com/office/powerpoint/2010/main" val="6963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9144000" cy="1676400"/>
          </a:xfrm>
        </p:spPr>
        <p:txBody>
          <a:bodyPr>
            <a:noAutofit/>
          </a:bodyPr>
          <a:lstStyle/>
          <a:p>
            <a:pPr algn="l"/>
            <a:r>
              <a:rPr lang="en-US" dirty="0" err="1">
                <a:latin typeface="Verdana" pitchFamily="34" charset="0"/>
              </a:rPr>
              <a:t>FormTrap</a:t>
            </a:r>
            <a:r>
              <a:rPr lang="en-US" dirty="0">
                <a:latin typeface="Verdana" pitchFamily="34" charset="0"/>
              </a:rPr>
              <a:t> is a two-stage system</a:t>
            </a:r>
            <a:br>
              <a:rPr lang="en-US" dirty="0">
                <a:latin typeface="Verdana" pitchFamily="34" charset="0"/>
              </a:rPr>
            </a:br>
            <a:endParaRPr lang="en-US" dirty="0">
              <a:latin typeface="Verdana" pitchFamily="34" charset="0"/>
            </a:endParaRPr>
          </a:p>
          <a:p>
            <a:pPr algn="l"/>
            <a:r>
              <a:rPr lang="en-US" dirty="0">
                <a:solidFill>
                  <a:srgbClr val="FFC000"/>
                </a:solidFill>
                <a:latin typeface="Verdana" pitchFamily="34" charset="0"/>
              </a:rPr>
              <a:t>Stage 1</a:t>
            </a:r>
            <a:r>
              <a:rPr lang="en-US" dirty="0">
                <a:latin typeface="Verdana" pitchFamily="34" charset="0"/>
              </a:rPr>
              <a:t> converts data to XML format</a:t>
            </a:r>
          </a:p>
          <a:p>
            <a:pPr lvl="1" algn="l"/>
            <a:r>
              <a:rPr lang="en-US" sz="1800" dirty="0">
                <a:latin typeface="Verdana" pitchFamily="34" charset="0"/>
              </a:rPr>
              <a:t>(</a:t>
            </a:r>
            <a:r>
              <a:rPr lang="en-US" sz="1800" dirty="0" err="1">
                <a:latin typeface="Verdana" pitchFamily="34" charset="0"/>
              </a:rPr>
              <a:t>QXtend</a:t>
            </a:r>
            <a:r>
              <a:rPr lang="en-US" sz="1800" dirty="0">
                <a:latin typeface="Verdana" pitchFamily="34" charset="0"/>
              </a:rPr>
              <a:t> files may be also be simply converted to </a:t>
            </a:r>
            <a:r>
              <a:rPr lang="en-US" sz="1800" dirty="0" err="1">
                <a:latin typeface="Verdana" pitchFamily="34" charset="0"/>
              </a:rPr>
              <a:t>FormTrap</a:t>
            </a:r>
            <a:r>
              <a:rPr lang="en-US" sz="1800" dirty="0">
                <a:latin typeface="Verdana" pitchFamily="34" charset="0"/>
              </a:rPr>
              <a:t> XML)</a:t>
            </a:r>
            <a:br>
              <a:rPr lang="en-US" sz="1800" dirty="0">
                <a:latin typeface="Verdana" pitchFamily="34" charset="0"/>
              </a:rPr>
            </a:br>
            <a:endParaRPr lang="en-US" sz="1800" dirty="0">
              <a:latin typeface="Verdana" pitchFamily="34" charset="0"/>
            </a:endParaRPr>
          </a:p>
          <a:p>
            <a:pPr algn="l"/>
            <a:r>
              <a:rPr lang="en-US" dirty="0">
                <a:latin typeface="Verdana" pitchFamily="34" charset="0"/>
              </a:rPr>
              <a:t>QAD formats </a:t>
            </a:r>
            <a:r>
              <a:rPr lang="en-US" sz="2000" dirty="0">
                <a:latin typeface="Verdana" pitchFamily="34" charset="0"/>
              </a:rPr>
              <a:t>(output is </a:t>
            </a:r>
            <a:r>
              <a:rPr lang="en-US" sz="2000" dirty="0">
                <a:solidFill>
                  <a:srgbClr val="FFFF00"/>
                </a:solidFill>
                <a:latin typeface="Verdana" pitchFamily="34" charset="0"/>
              </a:rPr>
              <a:t>IDENTICAL</a:t>
            </a:r>
            <a:r>
              <a:rPr lang="en-US" sz="2000" dirty="0">
                <a:latin typeface="Verdana" pitchFamily="34" charset="0"/>
              </a:rPr>
              <a:t> XML)</a:t>
            </a:r>
            <a:r>
              <a:rPr lang="en-US" dirty="0">
                <a:latin typeface="Verdana" pitchFamily="34" charset="0"/>
              </a:rPr>
              <a:t>:</a:t>
            </a:r>
          </a:p>
          <a:p>
            <a:pPr lvl="1" algn="l"/>
            <a:r>
              <a:rPr lang="en-US" sz="2800" dirty="0">
                <a:latin typeface="Verdana" pitchFamily="34" charset="0"/>
              </a:rPr>
              <a:t>	</a:t>
            </a:r>
            <a:r>
              <a:rPr lang="en-US" sz="2000" dirty="0">
                <a:latin typeface="Verdana" pitchFamily="34" charset="0"/>
              </a:rPr>
              <a:t>SE reports</a:t>
            </a:r>
          </a:p>
          <a:p>
            <a:pPr lvl="1" algn="l"/>
            <a:r>
              <a:rPr lang="en-US" sz="2000" dirty="0">
                <a:latin typeface="Verdana" pitchFamily="34" charset="0"/>
              </a:rPr>
              <a:t>	EE reports</a:t>
            </a:r>
          </a:p>
          <a:p>
            <a:pPr lvl="1" algn="l"/>
            <a:r>
              <a:rPr lang="en-US" sz="2000" dirty="0">
                <a:latin typeface="Verdana" pitchFamily="34" charset="0"/>
              </a:rPr>
              <a:t>	Data Extracts (Australia &amp; NZ)</a:t>
            </a:r>
          </a:p>
          <a:p>
            <a:pPr lvl="1" algn="l"/>
            <a:r>
              <a:rPr lang="en-US" sz="2000" dirty="0">
                <a:latin typeface="Verdana" pitchFamily="34" charset="0"/>
              </a:rPr>
              <a:t>	</a:t>
            </a:r>
            <a:r>
              <a:rPr lang="en-US" sz="2000" dirty="0" err="1">
                <a:latin typeface="Verdana" pitchFamily="34" charset="0"/>
              </a:rPr>
              <a:t>QXtend</a:t>
            </a:r>
            <a:endParaRPr lang="en-US" sz="2000" dirty="0">
              <a:latin typeface="Verdana" pitchFamily="34" charset="0"/>
            </a:endParaRPr>
          </a:p>
          <a:p>
            <a:pPr lvl="1" algn="l"/>
            <a:endParaRPr lang="en-US" sz="2000" dirty="0">
              <a:latin typeface="Verdana" pitchFamily="34" charset="0"/>
            </a:endParaRPr>
          </a:p>
          <a:p>
            <a:pPr algn="l"/>
            <a:r>
              <a:rPr lang="en-US" dirty="0">
                <a:solidFill>
                  <a:srgbClr val="FFC000"/>
                </a:solidFill>
                <a:latin typeface="Verdana" pitchFamily="34" charset="0"/>
              </a:rPr>
              <a:t>Stage 2</a:t>
            </a:r>
            <a:r>
              <a:rPr lang="en-US" dirty="0">
                <a:latin typeface="Verdana" pitchFamily="34" charset="0"/>
              </a:rPr>
              <a:t> formats from the </a:t>
            </a:r>
            <a:r>
              <a:rPr lang="en-US" dirty="0">
                <a:solidFill>
                  <a:srgbClr val="FFFF00"/>
                </a:solidFill>
                <a:latin typeface="Verdana" pitchFamily="34" charset="0"/>
              </a:rPr>
              <a:t>identical</a:t>
            </a:r>
            <a:r>
              <a:rPr lang="en-US" dirty="0">
                <a:latin typeface="Verdana" pitchFamily="34" charset="0"/>
              </a:rPr>
              <a:t> XML file</a:t>
            </a:r>
          </a:p>
        </p:txBody>
      </p:sp>
      <p:sp>
        <p:nvSpPr>
          <p:cNvPr id="2" name="TextBox 1"/>
          <p:cNvSpPr txBox="1"/>
          <p:nvPr/>
        </p:nvSpPr>
        <p:spPr>
          <a:xfrm rot="20108905">
            <a:off x="116497" y="2378334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C00000"/>
                </a:solidFill>
              </a:rPr>
              <a:t>No you don’t …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2386" y="76200"/>
            <a:ext cx="8763000" cy="762001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 I need to do anything</a:t>
            </a:r>
          </a:p>
        </p:txBody>
      </p:sp>
    </p:spTree>
    <p:extLst>
      <p:ext uri="{BB962C8B-B14F-4D97-AF65-F5344CB8AC3E}">
        <p14:creationId xmlns:p14="http://schemas.microsoft.com/office/powerpoint/2010/main" val="26939211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733800"/>
            <a:ext cx="8229600" cy="2575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Font typeface="Wingdings 2"/>
              <a:buNone/>
            </a:pPr>
            <a:r>
              <a:rPr lang="en-US">
                <a:solidFill>
                  <a:srgbClr val="FFFF00"/>
                </a:solidFill>
              </a:rPr>
              <a:t>This is a FormTrap form 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QAD Overseas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400"/>
            <a:ext cx="9162755" cy="6705600"/>
          </a:xfrm>
        </p:spPr>
      </p:pic>
      <p:sp>
        <p:nvSpPr>
          <p:cNvPr id="6" name="TextBox 5"/>
          <p:cNvSpPr txBox="1"/>
          <p:nvPr/>
        </p:nvSpPr>
        <p:spPr>
          <a:xfrm>
            <a:off x="2362200" y="1066800"/>
            <a:ext cx="524905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Show dates and numbers to that county’s preferences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1752600"/>
            <a:ext cx="3048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Translate from one to another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627" y="2895600"/>
            <a:ext cx="4791856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Translate what QAD doesn’t using Lookup Tables, this is QAD-</a:t>
            </a:r>
            <a:r>
              <a:rPr lang="en-US" dirty="0" err="1">
                <a:solidFill>
                  <a:srgbClr val="FFFF00"/>
                </a:solidFill>
              </a:rPr>
              <a:t>UoM</a:t>
            </a:r>
            <a:r>
              <a:rPr lang="en-US" dirty="0">
                <a:solidFill>
                  <a:srgbClr val="FFFF00"/>
                </a:solidFill>
              </a:rPr>
              <a:t> to Chinese 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057" y="2438400"/>
            <a:ext cx="3118730" cy="42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3690" y="4876800"/>
            <a:ext cx="540511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… do the same with Payment terms from Payment Code</a:t>
            </a:r>
          </a:p>
        </p:txBody>
      </p:sp>
    </p:spTree>
    <p:extLst>
      <p:ext uri="{BB962C8B-B14F-4D97-AF65-F5344CB8AC3E}">
        <p14:creationId xmlns:p14="http://schemas.microsoft.com/office/powerpoint/2010/main" val="119134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Use in ANY Country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30" y="20637"/>
            <a:ext cx="6879870" cy="6840557"/>
          </a:xfrm>
        </p:spPr>
      </p:pic>
      <p:sp>
        <p:nvSpPr>
          <p:cNvPr id="6" name="TextBox 5"/>
          <p:cNvSpPr txBox="1"/>
          <p:nvPr/>
        </p:nvSpPr>
        <p:spPr>
          <a:xfrm>
            <a:off x="161144" y="4876800"/>
            <a:ext cx="2353456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This is a PO form from a current customer ….</a:t>
            </a:r>
          </a:p>
        </p:txBody>
      </p:sp>
    </p:spTree>
    <p:extLst>
      <p:ext uri="{BB962C8B-B14F-4D97-AF65-F5344CB8AC3E}">
        <p14:creationId xmlns:p14="http://schemas.microsoft.com/office/powerpoint/2010/main" val="337164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066800"/>
            <a:ext cx="6400800" cy="17526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This explains Lookups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Lookups allow you to do just about anything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3246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ALL of our forms include Product Lookups, use them only if you want to by generating Lookup Entries – for specific products only if that is what you require</a:t>
            </a:r>
          </a:p>
        </p:txBody>
      </p:sp>
    </p:spTree>
    <p:extLst>
      <p:ext uri="{BB962C8B-B14F-4D97-AF65-F5344CB8AC3E}">
        <p14:creationId xmlns:p14="http://schemas.microsoft.com/office/powerpoint/2010/main" val="715317178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ChangeArrowheads="1"/>
          </p:cNvSpPr>
          <p:nvPr/>
        </p:nvSpPr>
        <p:spPr bwMode="auto">
          <a:xfrm>
            <a:off x="468313" y="1484313"/>
            <a:ext cx="82296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45000"/>
              </a:spcBef>
            </a:pPr>
            <a:endParaRPr lang="en-US" sz="2400">
              <a:solidFill>
                <a:srgbClr val="FFCCCC"/>
              </a:solidFill>
            </a:endParaRPr>
          </a:p>
          <a:p>
            <a:pPr>
              <a:lnSpc>
                <a:spcPct val="90000"/>
              </a:lnSpc>
              <a:spcBef>
                <a:spcPct val="45000"/>
              </a:spcBef>
              <a:buFontTx/>
              <a:buAutoNum type="arabicPeriod"/>
            </a:pPr>
            <a:endParaRPr lang="en-US" sz="240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1125538"/>
            <a:ext cx="7772400" cy="1470025"/>
          </a:xfrm>
        </p:spPr>
        <p:txBody>
          <a:bodyPr/>
          <a:lstStyle/>
          <a:p>
            <a:r>
              <a:rPr lang="en-US" sz="4000" b="1">
                <a:solidFill>
                  <a:srgbClr val="FFFF00"/>
                </a:solidFill>
              </a:rPr>
              <a:t>XML Delivery Tag Data</a:t>
            </a: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755650" y="260350"/>
            <a:ext cx="7772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0066FF"/>
                </a:solidFill>
              </a:rPr>
              <a:t>What does XML provide??</a:t>
            </a:r>
          </a:p>
        </p:txBody>
      </p:sp>
      <p:pic>
        <p:nvPicPr>
          <p:cNvPr id="397317" name="Picture 5" descr="Lookup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23825"/>
            <a:ext cx="74168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7318" name="Text Box 6"/>
          <p:cNvSpPr txBox="1">
            <a:spLocks noChangeArrowheads="1"/>
          </p:cNvSpPr>
          <p:nvPr/>
        </p:nvSpPr>
        <p:spPr bwMode="auto">
          <a:xfrm>
            <a:off x="1066800" y="5095875"/>
            <a:ext cx="2393949" cy="3139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Given Supplier ..</a:t>
            </a:r>
          </a:p>
        </p:txBody>
      </p:sp>
      <p:sp>
        <p:nvSpPr>
          <p:cNvPr id="397323" name="Text Box 11"/>
          <p:cNvSpPr txBox="1">
            <a:spLocks noChangeArrowheads="1"/>
          </p:cNvSpPr>
          <p:nvPr/>
        </p:nvSpPr>
        <p:spPr bwMode="auto">
          <a:xfrm>
            <a:off x="4191000" y="5095875"/>
            <a:ext cx="3024188" cy="5429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look up and substitute Email.</a:t>
            </a:r>
          </a:p>
        </p:txBody>
      </p:sp>
    </p:spTree>
    <p:extLst>
      <p:ext uri="{BB962C8B-B14F-4D97-AF65-F5344CB8AC3E}">
        <p14:creationId xmlns:p14="http://schemas.microsoft.com/office/powerpoint/2010/main" val="1967230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8" grpId="0" animBg="1"/>
      <p:bldP spid="3973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ChangeArrowheads="1"/>
          </p:cNvSpPr>
          <p:nvPr/>
        </p:nvSpPr>
        <p:spPr bwMode="auto">
          <a:xfrm>
            <a:off x="468313" y="1484313"/>
            <a:ext cx="82296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45000"/>
              </a:spcBef>
            </a:pPr>
            <a:endParaRPr lang="en-US" sz="2400">
              <a:solidFill>
                <a:srgbClr val="FFCCCC"/>
              </a:solidFill>
            </a:endParaRPr>
          </a:p>
          <a:p>
            <a:pPr>
              <a:lnSpc>
                <a:spcPct val="90000"/>
              </a:lnSpc>
              <a:spcBef>
                <a:spcPct val="45000"/>
              </a:spcBef>
              <a:buFontTx/>
              <a:buAutoNum type="arabicPeriod"/>
            </a:pPr>
            <a:endParaRPr lang="en-US" sz="240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1125538"/>
            <a:ext cx="7772400" cy="1470025"/>
          </a:xfrm>
        </p:spPr>
        <p:txBody>
          <a:bodyPr/>
          <a:lstStyle/>
          <a:p>
            <a:r>
              <a:rPr lang="en-US" sz="4000" b="1">
                <a:solidFill>
                  <a:srgbClr val="FFFF00"/>
                </a:solidFill>
              </a:rPr>
              <a:t>XML Delivery Tag Data</a:t>
            </a: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755650" y="260350"/>
            <a:ext cx="7772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0066FF"/>
                </a:solidFill>
              </a:rPr>
              <a:t>What does XML provide??</a:t>
            </a:r>
          </a:p>
        </p:txBody>
      </p:sp>
      <p:pic>
        <p:nvPicPr>
          <p:cNvPr id="397317" name="Picture 5" descr="Lookup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23825"/>
            <a:ext cx="74168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7318" name="Text Box 6"/>
          <p:cNvSpPr txBox="1">
            <a:spLocks noChangeArrowheads="1"/>
          </p:cNvSpPr>
          <p:nvPr/>
        </p:nvSpPr>
        <p:spPr bwMode="auto">
          <a:xfrm>
            <a:off x="152399" y="3578820"/>
            <a:ext cx="4354513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 you look up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SupplierEmail-50990</a:t>
            </a:r>
            <a:b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there is no match …</a:t>
            </a:r>
          </a:p>
        </p:txBody>
      </p:sp>
      <p:sp>
        <p:nvSpPr>
          <p:cNvPr id="397323" name="Text Box 11"/>
          <p:cNvSpPr txBox="1">
            <a:spLocks noChangeArrowheads="1"/>
          </p:cNvSpPr>
          <p:nvPr/>
        </p:nvSpPr>
        <p:spPr bwMode="auto">
          <a:xfrm>
            <a:off x="4583113" y="4040485"/>
            <a:ext cx="40386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you get back what went in.</a:t>
            </a:r>
            <a:b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SupplierEmail-50990</a:t>
            </a:r>
            <a:endParaRPr lang="en-US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447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8" grpId="0" animBg="1"/>
      <p:bldP spid="3973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ChangeArrowheads="1"/>
          </p:cNvSpPr>
          <p:nvPr/>
        </p:nvSpPr>
        <p:spPr bwMode="auto">
          <a:xfrm>
            <a:off x="468313" y="1484313"/>
            <a:ext cx="82296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45000"/>
              </a:spcBef>
            </a:pPr>
            <a:endParaRPr lang="en-US" sz="2400">
              <a:solidFill>
                <a:srgbClr val="FFCCCC"/>
              </a:solidFill>
            </a:endParaRPr>
          </a:p>
          <a:p>
            <a:pPr>
              <a:lnSpc>
                <a:spcPct val="90000"/>
              </a:lnSpc>
              <a:spcBef>
                <a:spcPct val="45000"/>
              </a:spcBef>
              <a:buFontTx/>
              <a:buAutoNum type="arabicPeriod"/>
            </a:pPr>
            <a:endParaRPr lang="en-US" sz="240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1125538"/>
            <a:ext cx="7772400" cy="1470025"/>
          </a:xfrm>
        </p:spPr>
        <p:txBody>
          <a:bodyPr/>
          <a:lstStyle/>
          <a:p>
            <a:r>
              <a:rPr lang="en-US" sz="4000" b="1">
                <a:solidFill>
                  <a:srgbClr val="FFFF00"/>
                </a:solidFill>
              </a:rPr>
              <a:t>XML Delivery Tag Data</a:t>
            </a: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755650" y="260350"/>
            <a:ext cx="7772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0066FF"/>
                </a:solidFill>
              </a:rPr>
              <a:t>What does XML provide??</a:t>
            </a:r>
          </a:p>
        </p:txBody>
      </p:sp>
      <p:pic>
        <p:nvPicPr>
          <p:cNvPr id="397317" name="Picture 5" descr="Lookup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23825"/>
            <a:ext cx="74168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19200" y="2880479"/>
            <a:ext cx="6477000" cy="313932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 the returned value was not found in the table, </a:t>
            </a:r>
            <a:r>
              <a:rPr lang="en-US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ie</a:t>
            </a:r>
            <a: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contains </a:t>
            </a:r>
            <a:r>
              <a:rPr lang="en-US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SupplierEmail</a:t>
            </a:r>
            <a: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…then instead email to </a:t>
            </a:r>
            <a:r>
              <a:rPr lang="en-US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FixThis@OurCompany.com</a:t>
            </a:r>
            <a:endParaRPr lang="en-US" b="1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</a:pPr>
            <a:br>
              <a:rPr lang="en-US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FixThis</a:t>
            </a:r>
            <a: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function will then find out and manually email the supplier AND fix the DB for next time.</a:t>
            </a:r>
          </a:p>
          <a:p>
            <a:pPr>
              <a:spcBef>
                <a:spcPct val="50000"/>
              </a:spcBef>
            </a:pPr>
            <a:b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 processing is uninterrupted, in fact it is an improvement over standard operating procedures ...</a:t>
            </a:r>
          </a:p>
        </p:txBody>
      </p:sp>
    </p:spTree>
    <p:extLst>
      <p:ext uri="{BB962C8B-B14F-4D97-AF65-F5344CB8AC3E}">
        <p14:creationId xmlns:p14="http://schemas.microsoft.com/office/powerpoint/2010/main" val="10918532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ChangeArrowheads="1"/>
          </p:cNvSpPr>
          <p:nvPr/>
        </p:nvSpPr>
        <p:spPr bwMode="auto">
          <a:xfrm>
            <a:off x="468313" y="1484313"/>
            <a:ext cx="82296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45000"/>
              </a:spcBef>
            </a:pPr>
            <a:endParaRPr lang="en-US" sz="2400">
              <a:solidFill>
                <a:srgbClr val="FFCCCC"/>
              </a:solidFill>
            </a:endParaRPr>
          </a:p>
          <a:p>
            <a:pPr>
              <a:lnSpc>
                <a:spcPct val="90000"/>
              </a:lnSpc>
              <a:spcBef>
                <a:spcPct val="45000"/>
              </a:spcBef>
              <a:buFontTx/>
              <a:buAutoNum type="arabicPeriod"/>
            </a:pPr>
            <a:endParaRPr lang="en-US" sz="240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1125538"/>
            <a:ext cx="7772400" cy="1470025"/>
          </a:xfrm>
        </p:spPr>
        <p:txBody>
          <a:bodyPr/>
          <a:lstStyle/>
          <a:p>
            <a:r>
              <a:rPr lang="en-US" sz="4000" b="1">
                <a:solidFill>
                  <a:srgbClr val="FFFF00"/>
                </a:solidFill>
              </a:rPr>
              <a:t>XML Delivery Tag Data</a:t>
            </a: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755650" y="260350"/>
            <a:ext cx="7772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0066FF"/>
                </a:solidFill>
              </a:rPr>
              <a:t>What does XML provide??</a:t>
            </a:r>
          </a:p>
        </p:txBody>
      </p:sp>
      <p:pic>
        <p:nvPicPr>
          <p:cNvPr id="397317" name="Picture 5" descr="Lookup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23825"/>
            <a:ext cx="74168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66788" y="1219200"/>
            <a:ext cx="7416800" cy="492442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</a:pP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other uses for </a:t>
            </a:r>
            <a:r>
              <a:rPr lang="en-US" sz="2400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FormTrap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lookups:</a:t>
            </a:r>
          </a:p>
          <a:p>
            <a:pPr marL="457200"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Delivery to email, fax, printer</a:t>
            </a:r>
          </a:p>
          <a:p>
            <a:pPr marL="457200">
              <a:spcAft>
                <a:spcPts val="1200"/>
              </a:spcAft>
            </a:pPr>
            <a:r>
              <a:rPr lang="en-US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Language translations not covered:</a:t>
            </a:r>
            <a:br>
              <a:rPr lang="en-US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e.g. </a:t>
            </a:r>
            <a:r>
              <a:rPr lang="en-US" sz="2400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UoM</a:t>
            </a:r>
            <a:r>
              <a:rPr lang="en-US" sz="2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Payment Terms in Chinese</a:t>
            </a:r>
          </a:p>
          <a:p>
            <a:pPr marL="457200">
              <a:spcAft>
                <a:spcPts val="1200"/>
              </a:spcAft>
            </a:pPr>
            <a:r>
              <a:rPr lang="en-US" sz="2400" dirty="0">
                <a:solidFill>
                  <a:srgbClr val="96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Full letter phrases from an abbreviation</a:t>
            </a:r>
          </a:p>
          <a:p>
            <a:pPr marL="457200">
              <a:spcAft>
                <a:spcPts val="1200"/>
              </a:spcAft>
            </a:pPr>
            <a:r>
              <a:rPr lang="en-US" sz="24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Company demographics from code or Company Name</a:t>
            </a:r>
          </a:p>
          <a:p>
            <a:pPr marL="457200">
              <a:spcAft>
                <a:spcPts val="1200"/>
              </a:spcAft>
            </a:pPr>
            <a:r>
              <a:rPr lang="en-US" sz="24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Expanded product name (or the system field if there is no lookup for this item)</a:t>
            </a:r>
          </a:p>
          <a:p>
            <a:pPr marL="457200"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Press 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here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 details</a:t>
            </a:r>
          </a:p>
        </p:txBody>
      </p:sp>
    </p:spTree>
    <p:extLst>
      <p:ext uri="{BB962C8B-B14F-4D97-AF65-F5344CB8AC3E}">
        <p14:creationId xmlns:p14="http://schemas.microsoft.com/office/powerpoint/2010/main" val="31813141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90800"/>
            <a:ext cx="6400800" cy="17526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Bar Codes were included from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very first version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FormTrap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08201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2386" y="76200"/>
            <a:ext cx="8763000" cy="762001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Barcodes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94385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1554540"/>
            <a:ext cx="70104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D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FormTrap properly formats SSCC Codes</a:t>
            </a:r>
          </a:p>
          <a:p>
            <a:r>
              <a:rPr lang="en-US" sz="2400" dirty="0">
                <a:solidFill>
                  <a:srgbClr val="FF0D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Taking AI’s into account and checking data.  FormTrap will NOT format an improper SSCC (EAN/UPC-128) barcode.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352800"/>
            <a:ext cx="7010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D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FormTrap operates on delimited or full data and automatically compresses the barcode</a:t>
            </a:r>
          </a:p>
          <a:p>
            <a:r>
              <a:rPr lang="en-US" sz="2400" dirty="0">
                <a:solidFill>
                  <a:srgbClr val="FF0D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WITHOUT YOU DOING ANYTHING.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5024735"/>
            <a:ext cx="6019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D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FormTrap</a:t>
            </a:r>
            <a:r>
              <a:rPr lang="en-US" sz="2400" dirty="0">
                <a:solidFill>
                  <a:srgbClr val="FF0D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brackets (AI) automatically</a:t>
            </a:r>
          </a:p>
        </p:txBody>
      </p:sp>
    </p:spTree>
    <p:extLst>
      <p:ext uri="{BB962C8B-B14F-4D97-AF65-F5344CB8AC3E}">
        <p14:creationId xmlns:p14="http://schemas.microsoft.com/office/powerpoint/2010/main" val="12291744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2386" y="76200"/>
            <a:ext cx="8763000" cy="762001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Barcodes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474" y="1066800"/>
            <a:ext cx="755332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D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FormTrap has 2-D Barcodes, with ALL Options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1907322"/>
            <a:ext cx="8610600" cy="482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7206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2386" y="76200"/>
            <a:ext cx="8763000" cy="762001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Email addresses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686800" cy="106680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Verdana" pitchFamily="34" charset="0"/>
              </a:rPr>
              <a:t>Email is normally missing from std. reports:</a:t>
            </a:r>
          </a:p>
          <a:p>
            <a:pPr algn="l"/>
            <a:endParaRPr lang="en-US" dirty="0">
              <a:latin typeface="Verdana" pitchFamily="34" charset="0"/>
            </a:endParaRPr>
          </a:p>
          <a:p>
            <a:pPr lvl="1" algn="l"/>
            <a:r>
              <a:rPr lang="en-US" sz="2800" dirty="0">
                <a:solidFill>
                  <a:srgbClr val="FFC000"/>
                </a:solidFill>
                <a:latin typeface="Verdana" pitchFamily="34" charset="0"/>
              </a:rPr>
              <a:t>Option 1. </a:t>
            </a:r>
            <a:r>
              <a:rPr lang="en-US" sz="2800" dirty="0">
                <a:latin typeface="Verdana" pitchFamily="34" charset="0"/>
              </a:rPr>
              <a:t>Change the std. report to include</a:t>
            </a:r>
          </a:p>
          <a:p>
            <a:pPr lvl="1" algn="l"/>
            <a:r>
              <a:rPr lang="en-US" sz="2800" dirty="0">
                <a:latin typeface="Verdana" pitchFamily="34" charset="0"/>
              </a:rPr>
              <a:t> this as the first Header Comment or similar</a:t>
            </a:r>
            <a:br>
              <a:rPr lang="en-US" sz="2800" dirty="0">
                <a:latin typeface="Verdana" pitchFamily="34" charset="0"/>
              </a:rPr>
            </a:br>
            <a:endParaRPr lang="en-US" sz="2800" dirty="0">
              <a:latin typeface="Verdana" pitchFamily="34" charset="0"/>
            </a:endParaRPr>
          </a:p>
          <a:p>
            <a:pPr lvl="1" algn="l"/>
            <a:r>
              <a:rPr lang="en-US" sz="2800" dirty="0">
                <a:solidFill>
                  <a:srgbClr val="FFC000"/>
                </a:solidFill>
                <a:latin typeface="Verdana" pitchFamily="34" charset="0"/>
              </a:rPr>
              <a:t>Option 2</a:t>
            </a:r>
            <a:r>
              <a:rPr lang="en-US" sz="2800" dirty="0">
                <a:latin typeface="Verdana" pitchFamily="34" charset="0"/>
              </a:rPr>
              <a:t> use lookups based on customer no.</a:t>
            </a:r>
          </a:p>
          <a:p>
            <a:pPr lvl="2" algn="l"/>
            <a:r>
              <a:rPr lang="en-US" sz="2600" dirty="0">
                <a:latin typeface="Verdana" pitchFamily="34" charset="0"/>
              </a:rPr>
              <a:t>Extract from your DB nightly</a:t>
            </a:r>
          </a:p>
          <a:p>
            <a:pPr lvl="2" algn="l"/>
            <a:r>
              <a:rPr lang="en-US" sz="2600" dirty="0">
                <a:latin typeface="Verdana" pitchFamily="34" charset="0"/>
              </a:rPr>
              <a:t>Ask us for the Lookup Table update</a:t>
            </a:r>
          </a:p>
          <a:p>
            <a:pPr lvl="2" algn="l"/>
            <a:endParaRPr lang="en-US" sz="2600" dirty="0">
              <a:latin typeface="Verdana" pitchFamily="34" charset="0"/>
            </a:endParaRPr>
          </a:p>
          <a:p>
            <a:pPr algn="l"/>
            <a:r>
              <a:rPr lang="en-US" sz="3200" dirty="0">
                <a:latin typeface="Verdana" pitchFamily="34" charset="0"/>
              </a:rPr>
              <a:t>How lookups work is shown later …</a:t>
            </a:r>
          </a:p>
        </p:txBody>
      </p:sp>
      <p:sp>
        <p:nvSpPr>
          <p:cNvPr id="7" name="TextBox 6"/>
          <p:cNvSpPr txBox="1"/>
          <p:nvPr/>
        </p:nvSpPr>
        <p:spPr>
          <a:xfrm rot="20108905">
            <a:off x="742933" y="2349044"/>
            <a:ext cx="7535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C00000"/>
                </a:solidFill>
              </a:rPr>
              <a:t>Yes you do …</a:t>
            </a:r>
          </a:p>
        </p:txBody>
      </p:sp>
    </p:spTree>
    <p:extLst>
      <p:ext uri="{BB962C8B-B14F-4D97-AF65-F5344CB8AC3E}">
        <p14:creationId xmlns:p14="http://schemas.microsoft.com/office/powerpoint/2010/main" val="41517057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2386" y="76200"/>
            <a:ext cx="8763000" cy="762001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Barcodes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386" y="1447800"/>
            <a:ext cx="5943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D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JUST ASK </a:t>
            </a:r>
            <a:r>
              <a:rPr lang="en-US" sz="2400" dirty="0">
                <a:solidFill>
                  <a:srgbClr val="FF0D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 you don’t see what you require, we can do it for you.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2808238"/>
            <a:ext cx="59436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D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Automatically</a:t>
            </a:r>
            <a:r>
              <a:rPr lang="en-US" sz="2400" dirty="0">
                <a:solidFill>
                  <a:srgbClr val="FF0D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email a </a:t>
            </a:r>
            <a:r>
              <a:rPr lang="en-US" sz="2400" dirty="0" err="1">
                <a:solidFill>
                  <a:srgbClr val="FF0D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PDF’d</a:t>
            </a:r>
            <a:r>
              <a:rPr lang="en-US" sz="2400" dirty="0">
                <a:solidFill>
                  <a:srgbClr val="FF0D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file of barcode labels to your SUPPLIER with your PO.  They can print via Windows on ANY printer and place on YOUR goods, using YOUR format.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5276671"/>
            <a:ext cx="5943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D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one more job done RIGHT, with zero human involvement, just the one Email and one less program …</a:t>
            </a:r>
          </a:p>
        </p:txBody>
      </p:sp>
    </p:spTree>
    <p:extLst>
      <p:ext uri="{BB962C8B-B14F-4D97-AF65-F5344CB8AC3E}">
        <p14:creationId xmlns:p14="http://schemas.microsoft.com/office/powerpoint/2010/main" val="6069372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2386" y="76200"/>
            <a:ext cx="8763000" cy="762001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Barcodes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17012"/>
            <a:ext cx="3886200" cy="474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0600" y="857071"/>
            <a:ext cx="695900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Last of three labels formatted at FormTrap, sent as a PDF, printed via Windows to a </a:t>
            </a:r>
            <a:r>
              <a:rPr lang="en-AU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Zebra ZM400  on A6 stationery.</a:t>
            </a:r>
            <a:endParaRPr lang="en-US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5943600"/>
            <a:ext cx="240218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the full Barcode PowerPoint Press </a:t>
            </a:r>
            <a:r>
              <a:rPr lang="en-US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here</a:t>
            </a:r>
            <a:endParaRPr lang="en-US" sz="16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367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8229600" cy="1066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solidFill>
                  <a:srgbClr val="FFFF00"/>
                </a:solidFill>
                <a:latin typeface="Verdana" pitchFamily="34" charset="0"/>
              </a:rPr>
              <a:t>Use the QDE program to </a:t>
            </a:r>
            <a:r>
              <a:rPr lang="en-AU" sz="2000" dirty="0">
                <a:solidFill>
                  <a:srgbClr val="FF0000"/>
                </a:solidFill>
                <a:latin typeface="Verdana" pitchFamily="34" charset="0"/>
              </a:rPr>
              <a:t>instantly</a:t>
            </a:r>
            <a:r>
              <a:rPr lang="en-AU" sz="2000" dirty="0">
                <a:solidFill>
                  <a:srgbClr val="FFFF00"/>
                </a:solidFill>
                <a:latin typeface="Verdana" pitchFamily="34" charset="0"/>
              </a:rPr>
              <a:t> produce barcodes as PDFs, from a simple keying session, </a:t>
            </a:r>
          </a:p>
          <a:p>
            <a:pPr>
              <a:lnSpc>
                <a:spcPct val="150000"/>
              </a:lnSpc>
            </a:pPr>
            <a:r>
              <a:rPr lang="en-AU" sz="2000" dirty="0">
                <a:solidFill>
                  <a:srgbClr val="FFFF00"/>
                </a:solidFill>
                <a:latin typeface="Verdana" pitchFamily="34" charset="0"/>
              </a:rPr>
              <a:t>then print to a Windows-defined label printer.</a:t>
            </a:r>
          </a:p>
          <a:p>
            <a:pPr>
              <a:lnSpc>
                <a:spcPct val="150000"/>
              </a:lnSpc>
            </a:pPr>
            <a:endParaRPr lang="en-AU" sz="2000" dirty="0">
              <a:solidFill>
                <a:srgbClr val="FFFF00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endParaRPr lang="en-AU" sz="2000" dirty="0">
              <a:solidFill>
                <a:srgbClr val="FFFF00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dirty="0">
                <a:solidFill>
                  <a:srgbClr val="FFFF00"/>
                </a:solidFill>
                <a:latin typeface="Verdana" pitchFamily="34" charset="0"/>
              </a:rPr>
              <a:t>Nothing could be simpler …</a:t>
            </a:r>
          </a:p>
          <a:p>
            <a:pPr>
              <a:lnSpc>
                <a:spcPct val="150000"/>
              </a:lnSpc>
            </a:pPr>
            <a:endParaRPr lang="en-AU" sz="2000" dirty="0">
              <a:solidFill>
                <a:srgbClr val="FFFF00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1200" dirty="0">
                <a:solidFill>
                  <a:srgbClr val="FFFF00"/>
                </a:solidFill>
                <a:latin typeface="Verdana" pitchFamily="34" charset="0"/>
              </a:rPr>
              <a:t>QDE is $200 per computer seat for one year, </a:t>
            </a:r>
            <a:br>
              <a:rPr lang="en-AU" sz="1200" dirty="0">
                <a:solidFill>
                  <a:srgbClr val="FFFF00"/>
                </a:solidFill>
                <a:latin typeface="Verdana" pitchFamily="34" charset="0"/>
              </a:rPr>
            </a:br>
            <a:r>
              <a:rPr lang="en-AU" sz="1200" dirty="0">
                <a:solidFill>
                  <a:srgbClr val="FFFF00"/>
                </a:solidFill>
                <a:latin typeface="Verdana" pitchFamily="34" charset="0"/>
              </a:rPr>
              <a:t>this is the only additional cost item in this presentation</a:t>
            </a:r>
            <a:endParaRPr lang="en-US" sz="1200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457200"/>
            <a:ext cx="53340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dirty="0">
                <a:solidFill>
                  <a:srgbClr val="FF0000"/>
                </a:solidFill>
                <a:latin typeface="Verdana" pitchFamily="34" charset="0"/>
              </a:rPr>
              <a:t>… but there’s more</a:t>
            </a:r>
            <a:endParaRPr lang="en-US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609600" y="457200"/>
            <a:ext cx="53340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dirty="0">
                <a:solidFill>
                  <a:srgbClr val="FF0000"/>
                </a:solidFill>
                <a:latin typeface="Verdana" pitchFamily="34" charset="0"/>
              </a:rPr>
              <a:t>… and there’s even more</a:t>
            </a:r>
            <a:endParaRPr lang="en-US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8534400" cy="10668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AU" sz="2000" dirty="0">
                <a:solidFill>
                  <a:srgbClr val="FFFF00"/>
                </a:solidFill>
                <a:latin typeface="Verdana" pitchFamily="34" charset="0"/>
              </a:rPr>
              <a:t>Embed barcodes in ANY of your business documents, </a:t>
            </a:r>
          </a:p>
          <a:p>
            <a:pPr algn="l">
              <a:lnSpc>
                <a:spcPct val="150000"/>
              </a:lnSpc>
            </a:pPr>
            <a:r>
              <a:rPr lang="en-AU" sz="2000" dirty="0">
                <a:solidFill>
                  <a:srgbClr val="FFFF00"/>
                </a:solidFill>
                <a:latin typeface="Verdana" pitchFamily="34" charset="0"/>
              </a:rPr>
              <a:t>    … use to save keystrokes on returned documents,</a:t>
            </a:r>
          </a:p>
          <a:p>
            <a:pPr algn="l">
              <a:lnSpc>
                <a:spcPct val="150000"/>
              </a:lnSpc>
            </a:pPr>
            <a:r>
              <a:rPr lang="en-AU" sz="2000" dirty="0">
                <a:solidFill>
                  <a:srgbClr val="FFFF00"/>
                </a:solidFill>
                <a:latin typeface="Verdana" pitchFamily="34" charset="0"/>
              </a:rPr>
              <a:t>    … use so your pickers can scan a code rather than keying,</a:t>
            </a:r>
          </a:p>
          <a:p>
            <a:pPr algn="l">
              <a:lnSpc>
                <a:spcPct val="150000"/>
              </a:lnSpc>
            </a:pPr>
            <a:r>
              <a:rPr lang="en-AU" sz="2000" dirty="0">
                <a:solidFill>
                  <a:srgbClr val="FFFF00"/>
                </a:solidFill>
                <a:latin typeface="Verdana" pitchFamily="34" charset="0"/>
              </a:rPr>
              <a:t>    … use to check stock barcode is the same as ordered barcode,</a:t>
            </a:r>
          </a:p>
          <a:p>
            <a:pPr algn="l">
              <a:lnSpc>
                <a:spcPct val="150000"/>
              </a:lnSpc>
            </a:pPr>
            <a:r>
              <a:rPr lang="en-AU" sz="2000" dirty="0">
                <a:solidFill>
                  <a:srgbClr val="FFFF00"/>
                </a:solidFill>
                <a:latin typeface="Verdana" pitchFamily="34" charset="0"/>
              </a:rPr>
              <a:t>    … use to index scanned documents,</a:t>
            </a:r>
          </a:p>
          <a:p>
            <a:pPr algn="l">
              <a:lnSpc>
                <a:spcPct val="150000"/>
              </a:lnSpc>
            </a:pPr>
            <a:r>
              <a:rPr lang="en-AU" sz="2000" dirty="0">
                <a:solidFill>
                  <a:srgbClr val="FFFF00"/>
                </a:solidFill>
                <a:latin typeface="Verdana" pitchFamily="34" charset="0"/>
              </a:rPr>
              <a:t>… and so on …</a:t>
            </a:r>
          </a:p>
          <a:p>
            <a:pPr algn="l">
              <a:lnSpc>
                <a:spcPct val="150000"/>
              </a:lnSpc>
            </a:pPr>
            <a:endParaRPr lang="en-AU" sz="2000" dirty="0">
              <a:solidFill>
                <a:srgbClr val="FFFF00"/>
              </a:solidFill>
              <a:latin typeface="Verdan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AU" sz="2000" dirty="0">
                <a:solidFill>
                  <a:srgbClr val="FFFF00"/>
                </a:solidFill>
                <a:latin typeface="Verdana" pitchFamily="34" charset="0"/>
              </a:rPr>
              <a:t>Barcodes included </a:t>
            </a:r>
            <a:r>
              <a:rPr lang="en-AU" sz="2000" b="1" dirty="0">
                <a:solidFill>
                  <a:srgbClr val="FF0000"/>
                </a:solidFill>
                <a:latin typeface="Verdana" pitchFamily="34" charset="0"/>
              </a:rPr>
              <a:t>FREE</a:t>
            </a:r>
            <a:r>
              <a:rPr lang="en-AU" sz="20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AU" sz="2000" dirty="0">
                <a:solidFill>
                  <a:srgbClr val="FFFF00"/>
                </a:solidFill>
                <a:latin typeface="Verdana" pitchFamily="34" charset="0"/>
              </a:rPr>
              <a:t>with all </a:t>
            </a:r>
            <a:r>
              <a:rPr lang="en-AU" sz="2000" dirty="0" err="1">
                <a:solidFill>
                  <a:srgbClr val="FFFF00"/>
                </a:solidFill>
                <a:latin typeface="Verdana" pitchFamily="34" charset="0"/>
              </a:rPr>
              <a:t>FormTrap</a:t>
            </a:r>
            <a:r>
              <a:rPr lang="en-AU" sz="2000" dirty="0">
                <a:solidFill>
                  <a:srgbClr val="FFFF00"/>
                </a:solidFill>
                <a:latin typeface="Verdana" pitchFamily="34" charset="0"/>
              </a:rPr>
              <a:t> Systems, and in one and the same operational environment as business documents.</a:t>
            </a:r>
            <a:endParaRPr lang="en-US" sz="2000" dirty="0">
              <a:solidFill>
                <a:srgbClr val="FFFF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8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066800"/>
            <a:ext cx="6400800" cy="17526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This shows HTML output from FormTrap.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It’s from an insurance company,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however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You’ll get the picture …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386337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485078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76800" y="61677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FF0D0D"/>
                </a:solidFill>
                <a:latin typeface="+mj-lt"/>
              </a:rPr>
              <a:t>… but wait, there’s more …</a:t>
            </a:r>
            <a:endParaRPr lang="en-US" sz="2400" dirty="0">
              <a:solidFill>
                <a:srgbClr val="FF0D0D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33534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+mj-lt"/>
              </a:rPr>
              <a:t>Titles from the Data</a:t>
            </a:r>
            <a:endParaRPr lang="en-US" sz="2400" dirty="0"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743450" y="228600"/>
            <a:ext cx="1123950" cy="30703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114800" y="535632"/>
            <a:ext cx="1733550" cy="30256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67400" y="231207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+mj-lt"/>
              </a:rPr>
              <a:t>Data inserted here</a:t>
            </a:r>
            <a:endParaRPr lang="en-US" sz="2400" dirty="0">
              <a:latin typeface="+mj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1752600" y="1676400"/>
            <a:ext cx="4114800" cy="83596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572000" y="2094383"/>
            <a:ext cx="1276350" cy="417984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600200" y="2209800"/>
            <a:ext cx="4248150" cy="300335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971800" y="2209800"/>
            <a:ext cx="2876550" cy="30033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1524000" y="3276600"/>
            <a:ext cx="4343400" cy="167863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810000" y="4955232"/>
            <a:ext cx="2038352" cy="26086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905000" y="4953000"/>
            <a:ext cx="3943352" cy="16764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67400" y="43434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+mj-lt"/>
              </a:rPr>
              <a:t>The entire Engineering Report block is conditional</a:t>
            </a:r>
            <a:endParaRPr lang="en-US" sz="240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67400" y="4191000"/>
            <a:ext cx="32766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+mj-lt"/>
              </a:rPr>
              <a:t>These access web site documents and lists for instant </a:t>
            </a:r>
            <a:br>
              <a:rPr lang="en-AU" sz="2400" dirty="0">
                <a:latin typeface="+mj-lt"/>
              </a:rPr>
            </a:br>
            <a:r>
              <a:rPr lang="en-AU" sz="2400" dirty="0">
                <a:latin typeface="+mj-lt"/>
              </a:rPr>
              <a:t>self-service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49013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44" grpId="0"/>
      <p:bldP spid="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36224" cy="68580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867400" y="762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+mj-lt"/>
              </a:rPr>
              <a:t>The entire Medical Report block is conditional</a:t>
            </a:r>
            <a:endParaRPr lang="en-US" sz="24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168360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+mj-lt"/>
              </a:rPr>
              <a:t>This entire block is conditional</a:t>
            </a:r>
            <a:endParaRPr lang="en-US" sz="2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6224" y="3055203"/>
            <a:ext cx="3507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+mj-lt"/>
              </a:rPr>
              <a:t>… and these are </a:t>
            </a:r>
            <a:r>
              <a:rPr lang="en-AU" sz="2400" b="1" dirty="0">
                <a:solidFill>
                  <a:srgbClr val="00B050"/>
                </a:solidFill>
                <a:latin typeface="+mj-lt"/>
              </a:rPr>
              <a:t>MONEY MAKERS</a:t>
            </a:r>
            <a:r>
              <a:rPr lang="en-AU" sz="2400" dirty="0">
                <a:latin typeface="+mj-lt"/>
              </a:rPr>
              <a:t>.  </a:t>
            </a:r>
            <a:br>
              <a:rPr lang="en-AU" sz="2400" dirty="0">
                <a:latin typeface="+mj-lt"/>
              </a:rPr>
            </a:br>
            <a:r>
              <a:rPr lang="en-AU" sz="2400" dirty="0">
                <a:latin typeface="+mj-lt"/>
              </a:rPr>
              <a:t>No people or cost for </a:t>
            </a:r>
            <a:r>
              <a:rPr lang="en-AU" sz="2400" dirty="0">
                <a:solidFill>
                  <a:srgbClr val="FFFF00"/>
                </a:solidFill>
                <a:latin typeface="+mj-lt"/>
              </a:rPr>
              <a:t>Renew Now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4807803"/>
            <a:ext cx="3507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+mj-lt"/>
              </a:rPr>
              <a:t>… web site selling for </a:t>
            </a:r>
            <a:r>
              <a:rPr lang="en-AU" sz="2400" dirty="0">
                <a:solidFill>
                  <a:srgbClr val="FFFF00"/>
                </a:solidFill>
                <a:latin typeface="+mj-lt"/>
              </a:rPr>
              <a:t>Comprehensive Plus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19119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8" grpId="0"/>
      <p:bldP spid="19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8077200" cy="14478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FormTrap allows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Informed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Decisions 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so you can select the emailed PDF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to Business</a:t>
            </a:r>
          </a:p>
          <a:p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“PDF-A” , inclusive of the font glyphs </a:t>
            </a:r>
          </a:p>
          <a:p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(up to 1Mb in size, any font)</a:t>
            </a:r>
          </a:p>
          <a:p>
            <a:endParaRPr lang="en-US" sz="24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Gmail, iPhone, iPad, poor band width – minimum size</a:t>
            </a:r>
            <a:b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(under 30Kb incl. logo, restricted fonts)</a:t>
            </a:r>
          </a:p>
          <a:p>
            <a:endParaRPr lang="en-US" sz="24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PDF, VERY hard to modify or tamper with</a:t>
            </a:r>
          </a:p>
          <a:p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(approximately 60Kb, cannot search)</a:t>
            </a:r>
          </a:p>
        </p:txBody>
      </p:sp>
    </p:spTree>
    <p:extLst>
      <p:ext uri="{BB962C8B-B14F-4D97-AF65-F5344CB8AC3E}">
        <p14:creationId xmlns:p14="http://schemas.microsoft.com/office/powerpoint/2010/main" val="36675163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600" dirty="0"/>
              <a:t>A few Samples from </a:t>
            </a:r>
            <a:r>
              <a:rPr lang="en-US" sz="3600" dirty="0" err="1"/>
              <a:t>FormTrap</a:t>
            </a:r>
            <a:endParaRPr lang="en-US" sz="3600" dirty="0"/>
          </a:p>
          <a:p>
            <a:pPr marL="137160" indent="0" algn="ctr">
              <a:buNone/>
            </a:pPr>
            <a:endParaRPr lang="en-US" sz="3600" dirty="0"/>
          </a:p>
          <a:p>
            <a:pPr marL="137160" indent="0" algn="ctr">
              <a:buNone/>
            </a:pPr>
            <a:endParaRPr lang="en-US" sz="3600" dirty="0"/>
          </a:p>
          <a:p>
            <a:pPr marL="137160" indent="0" algn="ctr">
              <a:buNone/>
            </a:pPr>
            <a:r>
              <a:rPr lang="en-US" sz="3600" dirty="0"/>
              <a:t>some are on A4 paper</a:t>
            </a:r>
          </a:p>
          <a:p>
            <a:pPr marL="137160" indent="0" algn="ctr">
              <a:buNone/>
            </a:pPr>
            <a:r>
              <a:rPr lang="en-US" sz="3600" dirty="0"/>
              <a:t>however</a:t>
            </a:r>
          </a:p>
          <a:p>
            <a:pPr marL="137160" indent="0" algn="ctr">
              <a:buNone/>
            </a:pPr>
            <a:r>
              <a:rPr lang="en-US" sz="3600" dirty="0"/>
              <a:t>very quickly amended to Letter</a:t>
            </a:r>
          </a:p>
        </p:txBody>
      </p:sp>
    </p:spTree>
    <p:extLst>
      <p:ext uri="{BB962C8B-B14F-4D97-AF65-F5344CB8AC3E}">
        <p14:creationId xmlns:p14="http://schemas.microsoft.com/office/powerpoint/2010/main" val="250423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29" y="0"/>
            <a:ext cx="530687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0329" y="4724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D0D"/>
                </a:solidFill>
              </a:rPr>
              <a:t>Portrait Invoice …</a:t>
            </a:r>
          </a:p>
        </p:txBody>
      </p:sp>
    </p:spTree>
    <p:extLst>
      <p:ext uri="{BB962C8B-B14F-4D97-AF65-F5344CB8AC3E}">
        <p14:creationId xmlns:p14="http://schemas.microsoft.com/office/powerpoint/2010/main" val="29940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066800"/>
            <a:ext cx="6400800" cy="17526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QAD Example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Purchase Order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324600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This is available for use instantly, just ask, then change the Lookups for Company Name</a:t>
            </a:r>
          </a:p>
        </p:txBody>
      </p:sp>
    </p:spTree>
    <p:extLst>
      <p:ext uri="{BB962C8B-B14F-4D97-AF65-F5344CB8AC3E}">
        <p14:creationId xmlns:p14="http://schemas.microsoft.com/office/powerpoint/2010/main" val="4204936458"/>
      </p:ext>
    </p:extLst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6872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5638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D0D"/>
                </a:solidFill>
              </a:rPr>
              <a:t>… as well as </a:t>
            </a:r>
            <a:r>
              <a:rPr lang="en-US" sz="3600" dirty="0" err="1">
                <a:solidFill>
                  <a:srgbClr val="FF0D0D"/>
                </a:solidFill>
              </a:rPr>
              <a:t>Landscape</a:t>
            </a:r>
            <a:r>
              <a:rPr lang="en-US" dirty="0" err="1"/>
              <a:t>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68933"/>
      </p:ext>
    </p:extLst>
  </p:cSld>
  <p:clrMapOvr>
    <a:masterClrMapping/>
  </p:clrMapOvr>
  <p:transition spd="slow" advTm="15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687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4191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D0D"/>
                </a:solidFill>
              </a:rPr>
              <a:t>This is the final page with totals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64" y="0"/>
            <a:ext cx="530687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8563" y="4343400"/>
            <a:ext cx="5306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D0D"/>
                </a:solidFill>
              </a:rPr>
              <a:t>Shows what can be done with a little imagination.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6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6" y="0"/>
            <a:ext cx="767806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199" y="4419600"/>
            <a:ext cx="7467599" cy="230832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D0D"/>
                </a:solidFill>
              </a:rPr>
              <a:t>FormTrap</a:t>
            </a:r>
            <a:r>
              <a:rPr lang="en-US" sz="3600" dirty="0">
                <a:solidFill>
                  <a:srgbClr val="FF0D0D"/>
                </a:solidFill>
              </a:rPr>
              <a:t> demographics inserted automatically from Lookups.</a:t>
            </a:r>
          </a:p>
          <a:p>
            <a:pPr algn="ctr"/>
            <a:endParaRPr lang="en-US" sz="3600" dirty="0">
              <a:solidFill>
                <a:srgbClr val="FF0D0D"/>
              </a:solidFill>
            </a:endParaRPr>
          </a:p>
          <a:p>
            <a:pPr algn="ctr"/>
            <a:r>
              <a:rPr lang="en-US" sz="3600" dirty="0">
                <a:solidFill>
                  <a:srgbClr val="FF0D0D"/>
                </a:solidFill>
              </a:rPr>
              <a:t>Printed in B&amp;W, Customer Design.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27" y="0"/>
            <a:ext cx="53068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2133600"/>
            <a:ext cx="5181600" cy="83099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FormTrap</a:t>
            </a:r>
            <a:r>
              <a:rPr lang="en-US" sz="2400" dirty="0">
                <a:solidFill>
                  <a:srgbClr val="FF0000"/>
                </a:solidFill>
              </a:rPr>
              <a:t> handles sometimes there, sometime not data exceptionally well …</a:t>
            </a:r>
          </a:p>
        </p:txBody>
      </p:sp>
      <p:sp>
        <p:nvSpPr>
          <p:cNvPr id="6" name="Oval 5"/>
          <p:cNvSpPr/>
          <p:nvPr/>
        </p:nvSpPr>
        <p:spPr>
          <a:xfrm>
            <a:off x="4343400" y="3276600"/>
            <a:ext cx="1143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4191000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64" y="0"/>
            <a:ext cx="530687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199" y="2743200"/>
            <a:ext cx="5181600" cy="83099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Comments may optionally be concatenated and the lines re-wrapped</a:t>
            </a:r>
          </a:p>
        </p:txBody>
      </p:sp>
    </p:spTree>
    <p:extLst>
      <p:ext uri="{BB962C8B-B14F-4D97-AF65-F5344CB8AC3E}">
        <p14:creationId xmlns:p14="http://schemas.microsoft.com/office/powerpoint/2010/main" val="28571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64" y="0"/>
            <a:ext cx="530687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5562600"/>
            <a:ext cx="3047999" cy="46166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Final page with totals</a:t>
            </a:r>
          </a:p>
        </p:txBody>
      </p:sp>
    </p:spTree>
    <p:extLst>
      <p:ext uri="{BB962C8B-B14F-4D97-AF65-F5344CB8AC3E}">
        <p14:creationId xmlns:p14="http://schemas.microsoft.com/office/powerpoint/2010/main" val="259975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168" y="1066800"/>
            <a:ext cx="8229600" cy="10668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AU" sz="2000" dirty="0">
                <a:solidFill>
                  <a:srgbClr val="FFFF00"/>
                </a:solidFill>
                <a:latin typeface="Verdana" pitchFamily="34" charset="0"/>
              </a:rPr>
              <a:t>Invoice Formats:</a:t>
            </a:r>
          </a:p>
          <a:p>
            <a:pPr lvl="1" algn="l">
              <a:lnSpc>
                <a:spcPct val="150000"/>
              </a:lnSpc>
            </a:pPr>
            <a:r>
              <a:rPr lang="en-AU" sz="1600" dirty="0">
                <a:solidFill>
                  <a:srgbClr val="FFFF00"/>
                </a:solidFill>
                <a:latin typeface="Verdana" pitchFamily="34" charset="0"/>
              </a:rPr>
              <a:t>Sales Order confirmation</a:t>
            </a:r>
          </a:p>
          <a:p>
            <a:pPr lvl="1" algn="l">
              <a:lnSpc>
                <a:spcPct val="150000"/>
              </a:lnSpc>
            </a:pPr>
            <a:r>
              <a:rPr lang="en-AU" sz="1600" dirty="0">
                <a:solidFill>
                  <a:srgbClr val="FFFF00"/>
                </a:solidFill>
                <a:latin typeface="Verdana" pitchFamily="34" charset="0"/>
              </a:rPr>
              <a:t>Preview Invoice</a:t>
            </a:r>
          </a:p>
          <a:p>
            <a:pPr lvl="1" algn="l">
              <a:lnSpc>
                <a:spcPct val="150000"/>
              </a:lnSpc>
            </a:pPr>
            <a:r>
              <a:rPr lang="en-AU" sz="1600" dirty="0">
                <a:solidFill>
                  <a:srgbClr val="FFFF00"/>
                </a:solidFill>
                <a:latin typeface="Verdana" pitchFamily="34" charset="0"/>
              </a:rPr>
              <a:t>Invoice / Debit Adjustment               with serial numbers   with lots  </a:t>
            </a:r>
          </a:p>
          <a:p>
            <a:pPr lvl="1" algn="l">
              <a:lnSpc>
                <a:spcPct val="150000"/>
              </a:lnSpc>
            </a:pPr>
            <a:r>
              <a:rPr lang="en-AU" sz="1600" dirty="0">
                <a:solidFill>
                  <a:srgbClr val="FFFF00"/>
                </a:solidFill>
                <a:latin typeface="Verdana" pitchFamily="34" charset="0"/>
              </a:rPr>
              <a:t>Credit Note / Credit Adjustment</a:t>
            </a:r>
          </a:p>
          <a:p>
            <a:pPr algn="l">
              <a:lnSpc>
                <a:spcPct val="150000"/>
              </a:lnSpc>
            </a:pPr>
            <a:r>
              <a:rPr lang="en-AU" sz="2000" dirty="0">
                <a:solidFill>
                  <a:srgbClr val="FFFF00"/>
                </a:solidFill>
                <a:latin typeface="Verdana" pitchFamily="34" charset="0"/>
              </a:rPr>
              <a:t>Purchase Order</a:t>
            </a:r>
          </a:p>
          <a:p>
            <a:pPr algn="l">
              <a:lnSpc>
                <a:spcPct val="150000"/>
              </a:lnSpc>
            </a:pPr>
            <a:r>
              <a:rPr lang="en-AU" sz="2000" dirty="0">
                <a:solidFill>
                  <a:srgbClr val="FFFF00"/>
                </a:solidFill>
                <a:latin typeface="Verdana" pitchFamily="34" charset="0"/>
              </a:rPr>
              <a:t>Picking Slip</a:t>
            </a:r>
          </a:p>
          <a:p>
            <a:pPr algn="l">
              <a:lnSpc>
                <a:spcPct val="150000"/>
              </a:lnSpc>
            </a:pPr>
            <a:r>
              <a:rPr lang="en-AU" sz="2000" dirty="0">
                <a:solidFill>
                  <a:srgbClr val="FFFF00"/>
                </a:solidFill>
                <a:latin typeface="Verdana" pitchFamily="34" charset="0"/>
              </a:rPr>
              <a:t>Packing Slip</a:t>
            </a:r>
          </a:p>
          <a:p>
            <a:pPr algn="l">
              <a:lnSpc>
                <a:spcPct val="150000"/>
              </a:lnSpc>
            </a:pPr>
            <a:r>
              <a:rPr lang="en-AU" sz="2000" dirty="0">
                <a:solidFill>
                  <a:srgbClr val="FFFF00"/>
                </a:solidFill>
                <a:latin typeface="Verdana" pitchFamily="34" charset="0"/>
              </a:rPr>
              <a:t>Goods Despatch</a:t>
            </a:r>
          </a:p>
          <a:p>
            <a:pPr algn="l">
              <a:lnSpc>
                <a:spcPct val="150000"/>
              </a:lnSpc>
            </a:pPr>
            <a:r>
              <a:rPr lang="en-AU" sz="2000" dirty="0">
                <a:solidFill>
                  <a:srgbClr val="FFFF00"/>
                </a:solidFill>
                <a:latin typeface="Verdana" pitchFamily="34" charset="0"/>
              </a:rPr>
              <a:t>Work Order</a:t>
            </a:r>
          </a:p>
          <a:p>
            <a:pPr algn="l">
              <a:lnSpc>
                <a:spcPct val="150000"/>
              </a:lnSpc>
            </a:pPr>
            <a:r>
              <a:rPr lang="en-AU" sz="2000" dirty="0">
                <a:solidFill>
                  <a:srgbClr val="FFFF00"/>
                </a:solidFill>
                <a:latin typeface="Verdana" pitchFamily="34" charset="0"/>
              </a:rPr>
              <a:t>Statement</a:t>
            </a:r>
            <a:endParaRPr lang="en-US" sz="2000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2386" y="76200"/>
            <a:ext cx="8763000" cy="762001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Available documents</a:t>
            </a:r>
          </a:p>
        </p:txBody>
      </p:sp>
    </p:spTree>
    <p:extLst>
      <p:ext uri="{BB962C8B-B14F-4D97-AF65-F5344CB8AC3E}">
        <p14:creationId xmlns:p14="http://schemas.microsoft.com/office/powerpoint/2010/main" val="31880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Why would you Buy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334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ts val="2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</a:rPr>
              <a:t>Over a </a:t>
            </a:r>
            <a:r>
              <a:rPr lang="en-US" b="1" dirty="0">
                <a:solidFill>
                  <a:srgbClr val="FF6600"/>
                </a:solidFill>
              </a:rPr>
              <a:t>decade of experience </a:t>
            </a:r>
            <a:r>
              <a:rPr lang="en-US" dirty="0">
                <a:solidFill>
                  <a:srgbClr val="FFFF00"/>
                </a:solidFill>
              </a:rPr>
              <a:t>with QAD forms, well over 100 sites</a:t>
            </a:r>
          </a:p>
          <a:p>
            <a:pPr>
              <a:lnSpc>
                <a:spcPts val="2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</a:rPr>
              <a:t>Facilities that allow direct input of </a:t>
            </a:r>
            <a:r>
              <a:rPr lang="en-US" b="1" dirty="0">
                <a:solidFill>
                  <a:srgbClr val="FF6600"/>
                </a:solidFill>
              </a:rPr>
              <a:t>ANY QAD format</a:t>
            </a:r>
            <a:r>
              <a:rPr lang="en-US" dirty="0">
                <a:solidFill>
                  <a:srgbClr val="FFFF00"/>
                </a:solidFill>
              </a:rPr>
              <a:t>, including </a:t>
            </a:r>
            <a:r>
              <a:rPr lang="en-US" dirty="0" err="1">
                <a:solidFill>
                  <a:srgbClr val="FFFF00"/>
                </a:solidFill>
              </a:rPr>
              <a:t>QXtend</a:t>
            </a: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ts val="2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</a:rPr>
              <a:t>Extensive </a:t>
            </a:r>
            <a:r>
              <a:rPr lang="en-US" b="1" dirty="0">
                <a:solidFill>
                  <a:srgbClr val="FF6600"/>
                </a:solidFill>
              </a:rPr>
              <a:t>Bar Codes</a:t>
            </a:r>
            <a:r>
              <a:rPr lang="en-US" dirty="0">
                <a:solidFill>
                  <a:srgbClr val="FFFF00"/>
                </a:solidFill>
              </a:rPr>
              <a:t>, incl. SSCC, PDF 417, QR </a:t>
            </a:r>
          </a:p>
          <a:p>
            <a:pPr>
              <a:lnSpc>
                <a:spcPts val="2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</a:rPr>
              <a:t>Full set of forms, from standard reports, in </a:t>
            </a:r>
            <a:r>
              <a:rPr lang="en-US" b="1" dirty="0">
                <a:solidFill>
                  <a:srgbClr val="FF6600"/>
                </a:solidFill>
              </a:rPr>
              <a:t>ANY language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including Chinese, Japanese etc.  Running within a week if we have models here.</a:t>
            </a:r>
          </a:p>
          <a:p>
            <a:pPr>
              <a:lnSpc>
                <a:spcPts val="2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6600"/>
                </a:solidFill>
              </a:rPr>
              <a:t>HTML Email </a:t>
            </a:r>
            <a:r>
              <a:rPr lang="en-US" dirty="0">
                <a:solidFill>
                  <a:srgbClr val="FFFF00"/>
                </a:solidFill>
              </a:rPr>
              <a:t>output, includes data lines for Promos</a:t>
            </a:r>
          </a:p>
          <a:p>
            <a:pPr>
              <a:lnSpc>
                <a:spcPts val="2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</a:rPr>
              <a:t>Options for emailed </a:t>
            </a:r>
            <a:r>
              <a:rPr lang="en-US" b="1" dirty="0">
                <a:solidFill>
                  <a:srgbClr val="FF6600"/>
                </a:solidFill>
              </a:rPr>
              <a:t>PDFs for Gmail and iPad/iPhones </a:t>
            </a:r>
            <a:r>
              <a:rPr lang="en-US" dirty="0">
                <a:solidFill>
                  <a:srgbClr val="FFFF00"/>
                </a:solidFill>
              </a:rPr>
              <a:t>to read them very efficiently in proportional fonts</a:t>
            </a:r>
          </a:p>
          <a:p>
            <a:pPr>
              <a:lnSpc>
                <a:spcPts val="2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</a:rPr>
              <a:t>Full </a:t>
            </a:r>
            <a:r>
              <a:rPr lang="en-US" b="1" dirty="0">
                <a:solidFill>
                  <a:srgbClr val="FF6600"/>
                </a:solidFill>
              </a:rPr>
              <a:t>lookup facilities </a:t>
            </a:r>
            <a:r>
              <a:rPr lang="en-US" dirty="0">
                <a:solidFill>
                  <a:srgbClr val="FFFF00"/>
                </a:solidFill>
              </a:rPr>
              <a:t>for product names, company demographics etc.</a:t>
            </a:r>
          </a:p>
          <a:p>
            <a:pPr>
              <a:lnSpc>
                <a:spcPts val="2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</a:rPr>
              <a:t>Full </a:t>
            </a:r>
            <a:r>
              <a:rPr lang="en-US" b="1" dirty="0">
                <a:solidFill>
                  <a:srgbClr val="FF6600"/>
                </a:solidFill>
              </a:rPr>
              <a:t>fail-safe pre-archive </a:t>
            </a:r>
            <a:r>
              <a:rPr lang="en-US" dirty="0">
                <a:solidFill>
                  <a:srgbClr val="FFFF00"/>
                </a:solidFill>
              </a:rPr>
              <a:t>of all processes, with recovery in the event of a failure</a:t>
            </a:r>
          </a:p>
          <a:p>
            <a:pPr>
              <a:lnSpc>
                <a:spcPts val="2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</a:rPr>
              <a:t>Server functions, up to </a:t>
            </a:r>
            <a:r>
              <a:rPr lang="en-US" b="1" dirty="0">
                <a:solidFill>
                  <a:srgbClr val="FF6600"/>
                </a:solidFill>
              </a:rPr>
              <a:t>Windows Server 2012</a:t>
            </a:r>
            <a:r>
              <a:rPr lang="en-US" dirty="0">
                <a:solidFill>
                  <a:srgbClr val="FFFF00"/>
                </a:solidFill>
              </a:rPr>
              <a:t>, R2, 64-bit executables, in a VM.  Customer testing of Windows Server 2016 scheduled for April.</a:t>
            </a:r>
          </a:p>
          <a:p>
            <a:pPr>
              <a:lnSpc>
                <a:spcPts val="2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</a:rPr>
              <a:t>You get </a:t>
            </a:r>
            <a:r>
              <a:rPr lang="en-US" b="1" dirty="0">
                <a:solidFill>
                  <a:srgbClr val="FF6600"/>
                </a:solidFill>
              </a:rPr>
              <a:t>EVERYTHING</a:t>
            </a:r>
            <a:r>
              <a:rPr lang="en-US" dirty="0">
                <a:solidFill>
                  <a:srgbClr val="FFFF00"/>
                </a:solidFill>
              </a:rPr>
              <a:t> shown in this presentation with FormTrap</a:t>
            </a:r>
          </a:p>
        </p:txBody>
      </p:sp>
    </p:spTree>
    <p:extLst>
      <p:ext uri="{BB962C8B-B14F-4D97-AF65-F5344CB8AC3E}">
        <p14:creationId xmlns:p14="http://schemas.microsoft.com/office/powerpoint/2010/main" val="5243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352800"/>
            <a:ext cx="70866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Sales@FormTrap.com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Support@FormTrap.com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+61 2 8303 2400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1175" y="276586"/>
            <a:ext cx="5381625" cy="137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244212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Thank you for watching …</a:t>
            </a:r>
          </a:p>
        </p:txBody>
      </p:sp>
    </p:spTree>
    <p:extLst>
      <p:ext uri="{BB962C8B-B14F-4D97-AF65-F5344CB8AC3E}">
        <p14:creationId xmlns:p14="http://schemas.microsoft.com/office/powerpoint/2010/main" val="13660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948"/>
            <a:ext cx="9144000" cy="5644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81" y="116681"/>
            <a:ext cx="4722019" cy="6665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914400"/>
            <a:ext cx="21336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Header is variable size because of 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5800" y="152400"/>
            <a:ext cx="4648200" cy="16764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14900" y="1981200"/>
            <a:ext cx="3810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Invoice header is also variable height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874" y="3657600"/>
            <a:ext cx="4307205" cy="381000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4350" y="4232791"/>
            <a:ext cx="36576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… these (optional) header comments</a:t>
            </a:r>
          </a:p>
        </p:txBody>
      </p:sp>
    </p:spTree>
    <p:extLst>
      <p:ext uri="{BB962C8B-B14F-4D97-AF65-F5344CB8AC3E}">
        <p14:creationId xmlns:p14="http://schemas.microsoft.com/office/powerpoint/2010/main" val="340889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948"/>
            <a:ext cx="9144000" cy="5644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81" y="116681"/>
            <a:ext cx="4722019" cy="66651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685800"/>
            <a:ext cx="1524000" cy="609600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914400"/>
            <a:ext cx="21336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We ignore these 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5800" y="152400"/>
            <a:ext cx="3352800" cy="609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24600" y="849868"/>
            <a:ext cx="278719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… and instead use lookups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874" y="3657600"/>
            <a:ext cx="4307205" cy="381000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8200" y="1676400"/>
            <a:ext cx="4114800" cy="228600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72200" y="1905000"/>
            <a:ext cx="13716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… 2 lines out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600" y="4038600"/>
            <a:ext cx="13716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 lines in …</a:t>
            </a:r>
          </a:p>
        </p:txBody>
      </p:sp>
    </p:spTree>
    <p:extLst>
      <p:ext uri="{BB962C8B-B14F-4D97-AF65-F5344CB8AC3E}">
        <p14:creationId xmlns:p14="http://schemas.microsoft.com/office/powerpoint/2010/main" val="275262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948"/>
            <a:ext cx="9144000" cy="56441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81" y="116681"/>
            <a:ext cx="4722019" cy="6665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3350" y="3657600"/>
            <a:ext cx="367665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Details are also variable size due to 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6260068"/>
            <a:ext cx="327659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Small amounts of variable data 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3191695"/>
            <a:ext cx="8991601" cy="2964891"/>
            <a:chOff x="0" y="3191695"/>
            <a:chExt cx="8991601" cy="2964891"/>
          </a:xfrm>
        </p:grpSpPr>
        <p:sp>
          <p:nvSpPr>
            <p:cNvPr id="11" name="Rectangle 10"/>
            <p:cNvSpPr/>
            <p:nvPr/>
          </p:nvSpPr>
          <p:spPr>
            <a:xfrm>
              <a:off x="0" y="5933458"/>
              <a:ext cx="4450079" cy="223128"/>
            </a:xfrm>
            <a:prstGeom prst="rect">
              <a:avLst/>
            </a:prstGeom>
            <a:solidFill>
              <a:srgbClr val="C0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05355" y="3191695"/>
              <a:ext cx="4386246" cy="223128"/>
            </a:xfrm>
            <a:prstGeom prst="rect">
              <a:avLst/>
            </a:prstGeom>
            <a:solidFill>
              <a:srgbClr val="C0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3657600" y="3414823"/>
              <a:ext cx="1828800" cy="251863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169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948"/>
            <a:ext cx="9144000" cy="56441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81" y="116681"/>
            <a:ext cx="4722019" cy="66651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3974068"/>
            <a:ext cx="327659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Large amounts of variable data 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461510"/>
            <a:ext cx="4450079" cy="754380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581400" y="2057400"/>
            <a:ext cx="5422404" cy="2404111"/>
            <a:chOff x="3581400" y="2057400"/>
            <a:chExt cx="5422404" cy="2404111"/>
          </a:xfrm>
        </p:grpSpPr>
        <p:sp>
          <p:nvSpPr>
            <p:cNvPr id="13" name="Rectangle 12"/>
            <p:cNvSpPr/>
            <p:nvPr/>
          </p:nvSpPr>
          <p:spPr>
            <a:xfrm>
              <a:off x="4572000" y="2057400"/>
              <a:ext cx="4431804" cy="685800"/>
            </a:xfrm>
            <a:prstGeom prst="rect">
              <a:avLst/>
            </a:prstGeom>
            <a:solidFill>
              <a:srgbClr val="C0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3581400" y="2743200"/>
              <a:ext cx="1066800" cy="171831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52400" y="5650468"/>
            <a:ext cx="327659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… plus 2 optional comment lines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5215890"/>
            <a:ext cx="4450079" cy="235115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44691" y="2895600"/>
            <a:ext cx="217050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 comment lines out</a:t>
            </a:r>
          </a:p>
        </p:txBody>
      </p:sp>
    </p:spTree>
    <p:extLst>
      <p:ext uri="{BB962C8B-B14F-4D97-AF65-F5344CB8AC3E}">
        <p14:creationId xmlns:p14="http://schemas.microsoft.com/office/powerpoint/2010/main" val="279339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948"/>
            <a:ext cx="9144000" cy="5644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81"/>
            <a:ext cx="4722019" cy="66651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" y="4230343"/>
            <a:ext cx="2529840" cy="378514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4140" y="4678966"/>
            <a:ext cx="4271660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… we have this in all of the forms we supply.  Use it only if you want to.         No lookup??  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KICKPLATE KG20 2347 </a:t>
            </a:r>
            <a:r>
              <a:rPr lang="en-US" dirty="0">
                <a:solidFill>
                  <a:srgbClr val="FFFF00"/>
                </a:solidFill>
                <a:cs typeface="Courier New" panose="02070309020205020404" pitchFamily="49" charset="0"/>
              </a:rPr>
              <a:t>is printed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223916"/>
            <a:ext cx="74676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This slide shows a lookup facilities for product description. We’ve yet to see ANY system that doesn’t abbreviate the MEANING  from product descriptions.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6121658"/>
            <a:ext cx="7772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means you can QUOTE directly from your QAD output, rather than having to use Word processing so your customers </a:t>
            </a:r>
            <a:r>
              <a:rPr lang="en-US" b="1" dirty="0">
                <a:solidFill>
                  <a:srgbClr val="FF0000"/>
                </a:solidFill>
              </a:rPr>
              <a:t>CAN</a:t>
            </a:r>
            <a:r>
              <a:rPr lang="en-US" dirty="0">
                <a:solidFill>
                  <a:srgbClr val="FF0000"/>
                </a:solidFill>
              </a:rPr>
              <a:t> understand what they’re quoted.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36" y="3741114"/>
            <a:ext cx="352044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How much better does this look 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76800" y="5087583"/>
            <a:ext cx="3096860" cy="369332"/>
            <a:chOff x="4830407" y="5073134"/>
            <a:chExt cx="3096860" cy="369332"/>
          </a:xfrm>
        </p:grpSpPr>
        <p:sp>
          <p:nvSpPr>
            <p:cNvPr id="8" name="Rectangle 7"/>
            <p:cNvSpPr/>
            <p:nvPr/>
          </p:nvSpPr>
          <p:spPr>
            <a:xfrm>
              <a:off x="4830407" y="5181600"/>
              <a:ext cx="1186998" cy="1524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27067" y="5073134"/>
              <a:ext cx="160020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… system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541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19757</TotalTime>
  <Words>1312</Words>
  <Application>Microsoft Office PowerPoint</Application>
  <PresentationFormat>On-screen Show (4:3)</PresentationFormat>
  <Paragraphs>240</Paragraphs>
  <Slides>49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Comic Sans MS</vt:lpstr>
      <vt:lpstr>Courier New</vt:lpstr>
      <vt:lpstr>Verdana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QAD Overseas </vt:lpstr>
      <vt:lpstr>… Use in ANY Country</vt:lpstr>
      <vt:lpstr>PowerPoint Presentation</vt:lpstr>
      <vt:lpstr>XML Delivery Tag Data</vt:lpstr>
      <vt:lpstr>XML Delivery Tag Data</vt:lpstr>
      <vt:lpstr>XML Delivery Tag Data</vt:lpstr>
      <vt:lpstr>XML Delivery Tag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Finally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would you Buy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FormTrap Version 8</dc:title>
  <dc:creator>Paul Green</dc:creator>
  <cp:lastModifiedBy>Paul Green</cp:lastModifiedBy>
  <cp:revision>178</cp:revision>
  <dcterms:created xsi:type="dcterms:W3CDTF">2012-12-11T02:22:34Z</dcterms:created>
  <dcterms:modified xsi:type="dcterms:W3CDTF">2017-03-16T03:09:03Z</dcterms:modified>
</cp:coreProperties>
</file>